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538" r:id="rId4"/>
    <p:sldId id="539" r:id="rId5"/>
    <p:sldId id="540" r:id="rId6"/>
    <p:sldId id="542" r:id="rId7"/>
    <p:sldId id="543" r:id="rId8"/>
    <p:sldId id="480" r:id="rId9"/>
    <p:sldId id="509" r:id="rId10"/>
    <p:sldId id="541" r:id="rId11"/>
    <p:sldId id="481" r:id="rId12"/>
    <p:sldId id="551" r:id="rId13"/>
    <p:sldId id="552" r:id="rId14"/>
    <p:sldId id="544" r:id="rId15"/>
    <p:sldId id="545" r:id="rId16"/>
    <p:sldId id="546" r:id="rId17"/>
    <p:sldId id="547" r:id="rId18"/>
    <p:sldId id="548" r:id="rId19"/>
    <p:sldId id="549" r:id="rId20"/>
    <p:sldId id="550" r:id="rId21"/>
    <p:sldId id="482" r:id="rId22"/>
    <p:sldId id="553" r:id="rId23"/>
    <p:sldId id="285" r:id="rId24"/>
    <p:sldId id="331" r:id="rId25"/>
    <p:sldId id="284" r:id="rId26"/>
  </p:sldIdLst>
  <p:sldSz cx="10080625" cy="7559675"/>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69385" autoAdjust="0"/>
  </p:normalViewPr>
  <p:slideViewPr>
    <p:cSldViewPr>
      <p:cViewPr varScale="1">
        <p:scale>
          <a:sx n="41" d="100"/>
          <a:sy n="41" d="100"/>
        </p:scale>
        <p:origin x="-1164" y="-108"/>
      </p:cViewPr>
      <p:guideLst>
        <p:guide orient="horz" pos="2429"/>
        <p:guide pos="33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7" d="100"/>
        <a:sy n="87"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6035" cy="461632"/>
          </a:xfrm>
          <a:prstGeom prst="rect">
            <a:avLst/>
          </a:prstGeom>
          <a:noFill/>
          <a:ln>
            <a:noFill/>
          </a:ln>
        </p:spPr>
        <p:txBody>
          <a:bodyPr vert="horz" lIns="81243" tIns="40622" rIns="81243" bIns="40622"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sz="1400"/>
            </a:pPr>
            <a:endParaRPr lang="en-US" sz="1300">
              <a:solidFill>
                <a:srgbClr val="FFFFFF"/>
              </a:solidFill>
              <a:latin typeface="Arial" pitchFamily="18"/>
              <a:ea typeface="Bitstream Vera Sans" pitchFamily="2"/>
              <a:cs typeface="Bitstream Vera Sans" pitchFamily="2"/>
            </a:endParaRPr>
          </a:p>
        </p:txBody>
      </p:sp>
      <p:sp>
        <p:nvSpPr>
          <p:cNvPr id="3" name="Date Placeholder 2"/>
          <p:cNvSpPr txBox="1">
            <a:spLocks noGrp="1"/>
          </p:cNvSpPr>
          <p:nvPr>
            <p:ph type="dt" sz="quarter" idx="1"/>
          </p:nvPr>
        </p:nvSpPr>
        <p:spPr>
          <a:xfrm>
            <a:off x="3881647" y="0"/>
            <a:ext cx="2976035" cy="461632"/>
          </a:xfrm>
          <a:prstGeom prst="rect">
            <a:avLst/>
          </a:prstGeom>
          <a:noFill/>
          <a:ln>
            <a:noFill/>
          </a:ln>
        </p:spPr>
        <p:txBody>
          <a:bodyPr vert="horz" lIns="81243" tIns="40622" rIns="81243" bIns="40622"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sz="1400"/>
            </a:pPr>
            <a:endParaRPr lang="en-US" sz="1300">
              <a:solidFill>
                <a:srgbClr val="FFFFFF"/>
              </a:solidFill>
              <a:latin typeface="Arial" pitchFamily="18"/>
              <a:ea typeface="Bitstream Vera Sans" pitchFamily="2"/>
              <a:cs typeface="Bitstream Vera Sans" pitchFamily="2"/>
            </a:endParaRPr>
          </a:p>
        </p:txBody>
      </p:sp>
      <p:sp>
        <p:nvSpPr>
          <p:cNvPr id="4" name="Footer Placeholder 3"/>
          <p:cNvSpPr txBox="1">
            <a:spLocks noGrp="1"/>
          </p:cNvSpPr>
          <p:nvPr>
            <p:ph type="ftr" sz="quarter" idx="2"/>
          </p:nvPr>
        </p:nvSpPr>
        <p:spPr>
          <a:xfrm>
            <a:off x="0" y="8777287"/>
            <a:ext cx="2976035" cy="461632"/>
          </a:xfrm>
          <a:prstGeom prst="rect">
            <a:avLst/>
          </a:prstGeom>
          <a:noFill/>
          <a:ln>
            <a:noFill/>
          </a:ln>
        </p:spPr>
        <p:txBody>
          <a:bodyPr vert="horz" lIns="81243" tIns="40622" rIns="81243" bIns="40622"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sz="1400"/>
            </a:pPr>
            <a:endParaRPr lang="en-US" sz="1300">
              <a:solidFill>
                <a:srgbClr val="FFFFFF"/>
              </a:solidFill>
              <a:latin typeface="Arial" pitchFamily="18"/>
              <a:ea typeface="Bitstream Vera Sans" pitchFamily="2"/>
              <a:cs typeface="Bitstream Vera Sans" pitchFamily="2"/>
            </a:endParaRPr>
          </a:p>
        </p:txBody>
      </p:sp>
      <p:sp>
        <p:nvSpPr>
          <p:cNvPr id="5" name="Slide Number Placeholder 4"/>
          <p:cNvSpPr txBox="1">
            <a:spLocks noGrp="1"/>
          </p:cNvSpPr>
          <p:nvPr>
            <p:ph type="sldNum" sz="quarter" idx="3"/>
          </p:nvPr>
        </p:nvSpPr>
        <p:spPr>
          <a:xfrm>
            <a:off x="3881647" y="8777287"/>
            <a:ext cx="2976035" cy="461632"/>
          </a:xfrm>
          <a:prstGeom prst="rect">
            <a:avLst/>
          </a:prstGeom>
          <a:noFill/>
          <a:ln>
            <a:noFill/>
          </a:ln>
        </p:spPr>
        <p:txBody>
          <a:bodyPr vert="horz" lIns="81243" tIns="40622" rIns="81243" bIns="40622" anchor="b"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sz="1400"/>
            </a:pPr>
            <a:fld id="{69163796-C701-4C0A-B3DD-C1AFC31D32E2}"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sz="1400"/>
              </a:pPr>
              <a:t>‹#›</a:t>
            </a:fld>
            <a:endParaRPr lang="en-US" sz="1300">
              <a:solidFill>
                <a:srgbClr val="FFFFFF"/>
              </a:solidFill>
              <a:latin typeface="Arial" pitchFamily="18"/>
              <a:ea typeface="Bitstream Vera Sans" pitchFamily="2"/>
              <a:cs typeface="Bitstream Vera Sans" pitchFamily="2"/>
            </a:endParaRPr>
          </a:p>
        </p:txBody>
      </p:sp>
    </p:spTree>
    <p:extLst>
      <p:ext uri="{BB962C8B-B14F-4D97-AF65-F5344CB8AC3E}">
        <p14:creationId xmlns:p14="http://schemas.microsoft.com/office/powerpoint/2010/main" val="28412960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58000" cy="9239250"/>
          </a:xfrm>
          <a:prstGeom prst="rect">
            <a:avLst/>
          </a:prstGeom>
          <a:solidFill>
            <a:srgbClr val="FFFFFF"/>
          </a:solidFill>
          <a:ln>
            <a:noFill/>
            <a:prstDash val="solid"/>
          </a:ln>
        </p:spPr>
        <p:txBody>
          <a:bodyPr vert="horz" lIns="81243" tIns="40622" rIns="81243" bIns="40622" anchor="ctr" anchorCtr="1"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3" name="Freeform 2"/>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4" name="Freeform 3"/>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5" name="Freeform 4"/>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6" name="Freeform 5"/>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7" name="Freeform 6"/>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8" name="Freeform 7"/>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9" name="Freeform 8"/>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0" name="Freeform 9"/>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1" name="Freeform 10"/>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2" name="Freeform 11"/>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3" name="Freeform 12"/>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4" name="Freeform 13"/>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5" name="Freeform 14"/>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6" name="Freeform 15"/>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7" name="Freeform 16"/>
          <p:cNvSpPr/>
          <p:nvPr/>
        </p:nvSpPr>
        <p:spPr>
          <a:xfrm>
            <a:off x="0" y="0"/>
            <a:ext cx="6858000" cy="9239250"/>
          </a:xfrm>
          <a:custGeom>
            <a:avLst>
              <a:gd name="f0" fmla="val 4"/>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18" name="Slide Image Placeholder 17"/>
          <p:cNvSpPr>
            <a:spLocks noGrp="1" noRot="1" noChangeAspect="1"/>
          </p:cNvSpPr>
          <p:nvPr>
            <p:ph type="sldImg" idx="2"/>
          </p:nvPr>
        </p:nvSpPr>
        <p:spPr>
          <a:xfrm>
            <a:off x="1123950" y="701675"/>
            <a:ext cx="4586288" cy="3441700"/>
          </a:xfrm>
          <a:prstGeom prst="rect">
            <a:avLst/>
          </a:prstGeom>
          <a:noFill/>
          <a:ln>
            <a:noFill/>
            <a:prstDash val="solid"/>
          </a:ln>
        </p:spPr>
      </p:sp>
      <p:sp>
        <p:nvSpPr>
          <p:cNvPr id="19" name="Notes Placeholder 18"/>
          <p:cNvSpPr txBox="1">
            <a:spLocks noGrp="1"/>
          </p:cNvSpPr>
          <p:nvPr>
            <p:ph type="body" sz="quarter" idx="3"/>
          </p:nvPr>
        </p:nvSpPr>
        <p:spPr>
          <a:xfrm>
            <a:off x="686436" y="4387486"/>
            <a:ext cx="5464164" cy="4134184"/>
          </a:xfrm>
          <a:prstGeom prst="rect">
            <a:avLst/>
          </a:prstGeom>
          <a:noFill/>
          <a:ln>
            <a:noFill/>
          </a:ln>
        </p:spPr>
        <p:txBody>
          <a:bodyPr vert="horz" lIns="0" tIns="0" rIns="0" bIns="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a:p>
        </p:txBody>
      </p:sp>
      <p:sp>
        <p:nvSpPr>
          <p:cNvPr id="20" name="Freeform 19"/>
          <p:cNvSpPr/>
          <p:nvPr/>
        </p:nvSpPr>
        <p:spPr>
          <a:xfrm>
            <a:off x="0" y="0"/>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21" name="Freeform 20"/>
          <p:cNvSpPr/>
          <p:nvPr/>
        </p:nvSpPr>
        <p:spPr>
          <a:xfrm>
            <a:off x="3881329" y="0"/>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22" name="Freeform 21"/>
          <p:cNvSpPr/>
          <p:nvPr/>
        </p:nvSpPr>
        <p:spPr>
          <a:xfrm>
            <a:off x="0" y="8776957"/>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b="0" i="0" u="none" strike="noStrike" baseline="0">
              <a:ln>
                <a:noFill/>
              </a:ln>
              <a:solidFill>
                <a:srgbClr val="FFFFFF"/>
              </a:solidFill>
              <a:latin typeface="Arial" pitchFamily="18"/>
              <a:ea typeface="Bitstream Vera Sans" pitchFamily="2"/>
              <a:cs typeface="Bitstream Vera Sans" pitchFamily="2"/>
            </a:endParaRPr>
          </a:p>
        </p:txBody>
      </p:sp>
      <p:sp>
        <p:nvSpPr>
          <p:cNvPr id="23" name="Slide Number Placeholder 22"/>
          <p:cNvSpPr txBox="1">
            <a:spLocks noGrp="1"/>
          </p:cNvSpPr>
          <p:nvPr>
            <p:ph type="sldNum" sz="quarter" idx="5"/>
          </p:nvPr>
        </p:nvSpPr>
        <p:spPr>
          <a:xfrm>
            <a:off x="3881329" y="8776296"/>
            <a:ext cx="2954118" cy="439145"/>
          </a:xfrm>
          <a:prstGeom prst="rect">
            <a:avLst/>
          </a:prstGeom>
          <a:noFill/>
          <a:ln>
            <a:noFill/>
          </a:ln>
        </p:spPr>
        <p:txBody>
          <a:bodyPr vert="horz" wrap="square" lIns="0" tIns="0" rIns="0" bIns="0" anchor="b" anchorCtr="0" compatLnSpc="1"/>
          <a:lstStyle>
            <a:lvl1pPr marL="0" marR="0" lvl="0" indent="0" algn="r" rtl="0" hangingPunct="0">
              <a:lnSpc>
                <a:spcPct val="93000"/>
              </a:lnSpc>
              <a:spcBef>
                <a:spcPts val="0"/>
              </a:spcBef>
              <a:spcAft>
                <a:spcPts val="0"/>
              </a:spcAft>
              <a:buNone/>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lang="en-US" sz="1300" b="0" i="0" u="none" strike="noStrike" baseline="0">
                <a:solidFill>
                  <a:srgbClr val="000000"/>
                </a:solidFill>
                <a:latin typeface="Times New Roman" pitchFamily="18"/>
                <a:ea typeface="Bitstream Vera Sans" pitchFamily="2"/>
                <a:cs typeface="Bitstream Vera Sans" pitchFamily="2"/>
              </a:defRPr>
            </a:lvl1pPr>
          </a:lstStyle>
          <a:p>
            <a:pPr lvl="0"/>
            <a:fld id="{42442E87-DD38-4065-A16D-12680AF56974}" type="slidenum">
              <a:rPr/>
              <a:pPr lvl="0"/>
              <a:t>‹#›</a:t>
            </a:fld>
            <a:endParaRPr lang="en-US"/>
          </a:p>
        </p:txBody>
      </p:sp>
    </p:spTree>
    <p:extLst>
      <p:ext uri="{BB962C8B-B14F-4D97-AF65-F5344CB8AC3E}">
        <p14:creationId xmlns:p14="http://schemas.microsoft.com/office/powerpoint/2010/main" val="2488086776"/>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200" b="0" i="0" u="none" strike="noStrike" baseline="0">
        <a:ln>
          <a:noFill/>
        </a:ln>
        <a:solidFill>
          <a:srgbClr val="000000"/>
        </a:solidFill>
        <a:latin typeface="Times New Roman"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1329" y="8776957"/>
            <a:ext cx="2955706" cy="4404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69BC44D7-5C0D-4137-BB79-82A16979490F}"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1</a:t>
            </a:fld>
            <a:endParaRPr lang="en-US" sz="1300">
              <a:solidFill>
                <a:srgbClr val="000000"/>
              </a:solidFill>
              <a:latin typeface="Times New Roman" pitchFamily="18"/>
              <a:ea typeface="Bitstream Vera Sans" pitchFamily="2"/>
              <a:cs typeface="Bitstream Vera Sans" pitchFamily="2"/>
            </a:endParaRPr>
          </a:p>
        </p:txBody>
      </p:sp>
      <p:sp>
        <p:nvSpPr>
          <p:cNvPr id="3" name="Freeform 2"/>
          <p:cNvSpPr/>
          <p:nvPr/>
        </p:nvSpPr>
        <p:spPr>
          <a:xfrm>
            <a:off x="3881330" y="8776957"/>
            <a:ext cx="2956976" cy="4417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A0534606-7ABC-469F-865E-88C3CCF85732}"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1</a:t>
            </a:fld>
            <a:endParaRPr lang="en-US" sz="1300">
              <a:solidFill>
                <a:srgbClr val="000000"/>
              </a:solidFill>
              <a:latin typeface="Times New Roman" pitchFamily="18"/>
              <a:ea typeface="Bitstream Vera Sans" pitchFamily="2"/>
              <a:cs typeface="Bitstream Vera Sans" pitchFamily="2"/>
            </a:endParaRPr>
          </a:p>
        </p:txBody>
      </p:sp>
      <p:sp>
        <p:nvSpPr>
          <p:cNvPr id="4" name="Freeform 3"/>
          <p:cNvSpPr/>
          <p:nvPr/>
        </p:nvSpPr>
        <p:spPr>
          <a:xfrm>
            <a:off x="3881329" y="8776957"/>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FC44901B-A73F-4516-BB4D-A294B0913AF0}"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1</a:t>
            </a:fld>
            <a:endParaRPr lang="en-US" sz="1300">
              <a:solidFill>
                <a:srgbClr val="000000"/>
              </a:solidFill>
              <a:latin typeface="Times New Roman" pitchFamily="18"/>
              <a:ea typeface="Bitstream Vera Sans" pitchFamily="2"/>
              <a:cs typeface="Bitstream Vera Sans" pitchFamily="2"/>
            </a:endParaRPr>
          </a:p>
        </p:txBody>
      </p:sp>
      <p:sp>
        <p:nvSpPr>
          <p:cNvPr id="5" name="Freeform 4"/>
          <p:cNvSpPr/>
          <p:nvPr/>
        </p:nvSpPr>
        <p:spPr>
          <a:xfrm>
            <a:off x="1210235" y="701376"/>
            <a:ext cx="4437529" cy="34648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a:solidFill>
                <a:srgbClr val="FFFFFF"/>
              </a:solidFill>
              <a:latin typeface="Arial" pitchFamily="18"/>
              <a:ea typeface="Bitstream Vera Sans" pitchFamily="2"/>
              <a:cs typeface="Bitstream Vera Sans" pitchFamily="2"/>
            </a:endParaRPr>
          </a:p>
        </p:txBody>
      </p:sp>
      <p:sp>
        <p:nvSpPr>
          <p:cNvPr id="6" name="Notes Placeholder 5"/>
          <p:cNvSpPr txBox="1">
            <a:spLocks noGrp="1"/>
          </p:cNvSpPr>
          <p:nvPr>
            <p:ph type="body" sz="quarter" idx="1"/>
          </p:nvPr>
        </p:nvSpPr>
        <p:spPr>
          <a:xfrm>
            <a:off x="686118" y="4289549"/>
            <a:ext cx="5472741" cy="4339650"/>
          </a:xfrm>
        </p:spPr>
        <p:txBody>
          <a:bodyPr wrap="square" anchor="ctr" anchorCtr="1">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kern="1200" dirty="0" smtClean="0"/>
              <a:t>Thanks for inviting us to participate in this session.</a:t>
            </a:r>
          </a:p>
          <a:p>
            <a:pPr lvl="0"/>
            <a:endParaRPr lang="en-US" kern="1200" dirty="0" smtClean="0"/>
          </a:p>
          <a:p>
            <a:pPr lvl="0"/>
            <a:r>
              <a:rPr lang="en-US" kern="1200" dirty="0" smtClean="0"/>
              <a:t>I’m Steve</a:t>
            </a:r>
            <a:r>
              <a:rPr lang="en-US" kern="1200" baseline="0" dirty="0" smtClean="0"/>
              <a:t> Pacenka, a long time staff member at Cornell University’s College of Agriculture and Life Sciences.  It has been my privilege to work alongside DEC staff to investigate pesticides in water since 1980.</a:t>
            </a:r>
          </a:p>
          <a:p>
            <a:pPr lvl="0"/>
            <a:endParaRPr lang="en-US" kern="1200" dirty="0" smtClean="0"/>
          </a:p>
          <a:p>
            <a:pPr lvl="0"/>
            <a:r>
              <a:rPr lang="en-US" kern="1200" dirty="0" smtClean="0"/>
              <a:t>Today I represent a part of New</a:t>
            </a:r>
            <a:r>
              <a:rPr lang="en-US" kern="1200" baseline="0" dirty="0" smtClean="0"/>
              <a:t> York’s pesticide regulation system in which the State monitors water to make sure that its rules about pesticide use do not lead to the escape of too many pesticide residues away from the areas where they are applied.</a:t>
            </a:r>
          </a:p>
          <a:p>
            <a:pPr lvl="0"/>
            <a:endParaRPr lang="en-US" kern="1200" baseline="0" dirty="0" smtClean="0"/>
          </a:p>
          <a:p>
            <a:pPr lvl="0"/>
            <a:r>
              <a:rPr lang="en-US" kern="1200" baseline="0" dirty="0" smtClean="0"/>
              <a:t>These rules include whether or not a particular chemical is allowed at all, and how much can be used where and at what times.  This is under the jurisdiction of the DEC’s Division of Materials Management, Bureau of Pest Management.</a:t>
            </a:r>
          </a:p>
          <a:p>
            <a:pPr lvl="0"/>
            <a:endParaRPr lang="en-US" kern="1200" baseline="0" dirty="0" smtClean="0"/>
          </a:p>
          <a:p>
            <a:pPr lvl="0"/>
            <a:r>
              <a:rPr lang="en-US" kern="1200" baseline="0" dirty="0" smtClean="0"/>
              <a:t>Today I officially speak for myself since I am not a DEC employee; I’m an outside insider of the Bureau of Pest Management who pay most of my salary via contract.   However when I say “we” I am referring to the project team across Cornell, two DEC divisions, and certain Lake Association volunteers.  I did not have the sampling results to prepare this presentation until Wednesday, so I apologize in advance for not circulating a draft to the whole team before it is given in public.</a:t>
            </a:r>
            <a:endParaRPr lang="en-US" kern="1200" dirty="0"/>
          </a:p>
          <a:p>
            <a:pPr lvl="0"/>
            <a:endParaRPr lang="en-US" kern="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The small DEC pesticide lab is outstanding.  Their people Pete and Christine are truly expert about telling the different chemicals apart and also at giving</a:t>
            </a:r>
            <a:r>
              <a:rPr lang="en-US" baseline="0" dirty="0" smtClean="0"/>
              <a:t> us reliable concentrations.</a:t>
            </a:r>
            <a:endParaRPr lang="en-US" dirty="0" smtClean="0"/>
          </a:p>
          <a:p>
            <a:endParaRPr lang="en-US" dirty="0" smtClean="0"/>
          </a:p>
          <a:p>
            <a:r>
              <a:rPr lang="en-US" dirty="0" smtClean="0"/>
              <a:t>Their</a:t>
            </a:r>
            <a:r>
              <a:rPr lang="en-US" baseline="0" dirty="0" smtClean="0"/>
              <a:t> main job seems to be law enforcement.  Sell something not labeled to be used in New York, spend some time in jail.  Pete and Christine have to figure out what the heck that stuff was that sent 20 kids to a hospital.  Environmental water samples wait while enforcement takes priority.</a:t>
            </a:r>
          </a:p>
          <a:p>
            <a:endParaRPr lang="en-US" baseline="0" dirty="0" smtClean="0"/>
          </a:p>
          <a:p>
            <a:r>
              <a:rPr lang="en-US" baseline="0" dirty="0" smtClean="0"/>
              <a:t>We are sorry to our samplers that it took two years for our samples to come up in the queue.  They are frozen the whole time and we know this preserves them very well.</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10</a:t>
            </a:fld>
            <a:endParaRPr lang="en-US"/>
          </a:p>
        </p:txBody>
      </p:sp>
    </p:spTree>
    <p:extLst>
      <p:ext uri="{BB962C8B-B14F-4D97-AF65-F5344CB8AC3E}">
        <p14:creationId xmlns:p14="http://schemas.microsoft.com/office/powerpoint/2010/main" val="22087093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pPr defTabSz="825429">
              <a:spcBef>
                <a:spcPts val="404"/>
              </a:spcBef>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defRPr/>
            </a:pPr>
            <a:r>
              <a:rPr lang="en-US" dirty="0" smtClean="0"/>
              <a:t>Yesterday’s “not detected” is todays “detected at low level”.  Conditions are not getting worse, the microscope is getting closer.</a:t>
            </a:r>
          </a:p>
          <a:p>
            <a:endParaRPr lang="en-US" dirty="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11</a:t>
            </a:fld>
            <a:endParaRPr lang="en-US"/>
          </a:p>
        </p:txBody>
      </p:sp>
    </p:spTree>
    <p:extLst>
      <p:ext uri="{BB962C8B-B14F-4D97-AF65-F5344CB8AC3E}">
        <p14:creationId xmlns:p14="http://schemas.microsoft.com/office/powerpoint/2010/main" val="1410736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I’m sure you are very familiar</a:t>
            </a:r>
            <a:r>
              <a:rPr lang="en-US" baseline="0" dirty="0" smtClean="0"/>
              <a:t> with phosphorus and nitrogen numbers from your lake ecology tests.</a:t>
            </a:r>
          </a:p>
          <a:p>
            <a:endParaRPr lang="en-US" baseline="0" dirty="0" smtClean="0"/>
          </a:p>
          <a:p>
            <a:r>
              <a:rPr lang="en-US" baseline="0" dirty="0" smtClean="0"/>
              <a:t>You get a number from nearly every sample.  Maybe not for nitrogen in the summer.</a:t>
            </a:r>
          </a:p>
          <a:p>
            <a:endParaRPr lang="en-US" baseline="0" dirty="0" smtClean="0"/>
          </a:p>
          <a:p>
            <a:r>
              <a:rPr lang="en-US" baseline="0" dirty="0" smtClean="0"/>
              <a:t>In pesticides we do not get any numbers for most of the tests.  They are not zeroes, they are “not detected” to the limits of the machines and their operators.  </a:t>
            </a:r>
          </a:p>
          <a:p>
            <a:endParaRPr lang="en-US" baseline="0" dirty="0" smtClean="0"/>
          </a:p>
          <a:p>
            <a:r>
              <a:rPr lang="en-US" baseline="0" dirty="0" smtClean="0"/>
              <a:t>From true zero up to something called a “detection limit”, the lab reports “not detected.”</a:t>
            </a:r>
          </a:p>
          <a:p>
            <a:endParaRPr lang="en-US" baseline="0" dirty="0" smtClean="0"/>
          </a:p>
          <a:p>
            <a:r>
              <a:rPr lang="en-US" baseline="0" dirty="0" smtClean="0"/>
              <a:t>Then in some labs (not DEC’s) there is another non-number result above the detection limit and below another threshold, a quantification limit.  In this range, the lab will tell you that your chemical is likely there but they can’t tell you its concentration.  This is called a “trace”.  DEC’s lab gives us numbers all the way down to their detection limit so there is no “trace” zone.  I will use this term “trace” to apply to the very low numbers.</a:t>
            </a:r>
          </a:p>
          <a:p>
            <a:endParaRPr lang="en-US" baseline="0" dirty="0" smtClean="0"/>
          </a:p>
          <a:p>
            <a:r>
              <a:rPr lang="en-US" baseline="0" dirty="0" smtClean="0"/>
              <a:t>Phosphorus testing works the same way but you will rarely see any “not detected” results.</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12</a:t>
            </a:fld>
            <a:endParaRPr lang="en-US"/>
          </a:p>
        </p:txBody>
      </p:sp>
    </p:spTree>
    <p:extLst>
      <p:ext uri="{BB962C8B-B14F-4D97-AF65-F5344CB8AC3E}">
        <p14:creationId xmlns:p14="http://schemas.microsoft.com/office/powerpoint/2010/main" val="275625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13</a:t>
            </a:fld>
            <a:endParaRPr lang="en-US"/>
          </a:p>
        </p:txBody>
      </p:sp>
    </p:spTree>
    <p:extLst>
      <p:ext uri="{BB962C8B-B14F-4D97-AF65-F5344CB8AC3E}">
        <p14:creationId xmlns:p14="http://schemas.microsoft.com/office/powerpoint/2010/main" val="1839477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Thanks again to Jan.</a:t>
            </a:r>
          </a:p>
          <a:p>
            <a:endParaRPr lang="en-US" dirty="0" smtClean="0"/>
          </a:p>
          <a:p>
            <a:r>
              <a:rPr lang="en-US" dirty="0" smtClean="0"/>
              <a:t>Sorry if I am pronouncing this wrong.  The</a:t>
            </a:r>
            <a:r>
              <a:rPr lang="en-US" baseline="0" dirty="0" smtClean="0"/>
              <a:t> product names are easier to pronounce but we must be generic.</a:t>
            </a:r>
          </a:p>
          <a:p>
            <a:endParaRPr lang="en-US" baseline="0" dirty="0" smtClean="0"/>
          </a:p>
          <a:p>
            <a:r>
              <a:rPr lang="en-US" baseline="0" dirty="0" smtClean="0"/>
              <a:t>This is the only one of 51 chemicals detected at Lake </a:t>
            </a:r>
            <a:r>
              <a:rPr lang="en-US" baseline="0" dirty="0" err="1" smtClean="0"/>
              <a:t>Waccabuc</a:t>
            </a:r>
            <a:r>
              <a:rPr lang="en-US" baseline="0" dirty="0" smtClean="0"/>
              <a:t>.</a:t>
            </a:r>
          </a:p>
          <a:p>
            <a:endParaRPr lang="en-US" baseline="0" dirty="0" smtClean="0"/>
          </a:p>
          <a:p>
            <a:r>
              <a:rPr lang="en-US" baseline="0" dirty="0" smtClean="0"/>
              <a:t>Most of the non-detections are because the chemical was never used in the watershed and doesn’t move in the atmosphere.  We test every sample for all 51 to simplify things for the lab.</a:t>
            </a:r>
          </a:p>
          <a:p>
            <a:endParaRPr lang="en-US" baseline="0" dirty="0" smtClean="0"/>
          </a:p>
          <a:p>
            <a:r>
              <a:rPr lang="en-US" dirty="0" smtClean="0"/>
              <a:t>There could be many reasons why we didn’t detect anything more than this trace of one chemical at </a:t>
            </a:r>
            <a:r>
              <a:rPr lang="en-US" dirty="0" err="1" smtClean="0"/>
              <a:t>Waccabuc</a:t>
            </a:r>
            <a:r>
              <a:rPr lang="en-US" dirty="0" smtClean="0"/>
              <a:t>. There</a:t>
            </a:r>
            <a:r>
              <a:rPr lang="en-US" baseline="0" dirty="0" smtClean="0"/>
              <a:t> are thousands of chemicals that could have been used legally, and we look for 38 plus. </a:t>
            </a:r>
            <a:r>
              <a:rPr lang="en-US" dirty="0" smtClean="0"/>
              <a:t> We</a:t>
            </a:r>
            <a:r>
              <a:rPr lang="en-US" baseline="0" dirty="0" smtClean="0"/>
              <a:t> are limited in finding the small traces by not using state of the art gear, no elaborate procedures, and not cleaning things with hazardous chemicals</a:t>
            </a:r>
            <a:r>
              <a:rPr lang="en-US" dirty="0" smtClean="0"/>
              <a:t>.  The</a:t>
            </a:r>
            <a:r>
              <a:rPr lang="en-US" baseline="0" dirty="0" smtClean="0"/>
              <a:t> lab is way ahead of our sample handing process in the ability to find things</a:t>
            </a:r>
            <a:r>
              <a:rPr lang="en-US" dirty="0" smtClean="0"/>
              <a:t>.  That is OK.</a:t>
            </a:r>
          </a:p>
          <a:p>
            <a:endParaRPr lang="en-US"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14</a:t>
            </a:fld>
            <a:endParaRPr lang="en-US"/>
          </a:p>
        </p:txBody>
      </p:sp>
    </p:spTree>
    <p:extLst>
      <p:ext uri="{BB962C8B-B14F-4D97-AF65-F5344CB8AC3E}">
        <p14:creationId xmlns:p14="http://schemas.microsoft.com/office/powerpoint/2010/main" val="3209206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Is Harry</a:t>
            </a:r>
            <a:r>
              <a:rPr lang="en-US" baseline="0" dirty="0" smtClean="0"/>
              <a:t> here?</a:t>
            </a:r>
            <a:endParaRPr lang="en-US" dirty="0" smtClean="0"/>
          </a:p>
          <a:p>
            <a:endParaRPr lang="en-US" dirty="0" smtClean="0"/>
          </a:p>
          <a:p>
            <a:r>
              <a:rPr lang="en-US" baseline="0" dirty="0" smtClean="0"/>
              <a:t>This is our most urban lake.  I was quite surprised that we didn’t pick up more traces or above.  In this one too I think we are limited by the list of 38 pesticides and/or our sample collection and processing budget.</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15</a:t>
            </a:fld>
            <a:endParaRPr lang="en-US"/>
          </a:p>
        </p:txBody>
      </p:sp>
    </p:spTree>
    <p:extLst>
      <p:ext uri="{BB962C8B-B14F-4D97-AF65-F5344CB8AC3E}">
        <p14:creationId xmlns:p14="http://schemas.microsoft.com/office/powerpoint/2010/main" val="552622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16</a:t>
            </a:fld>
            <a:endParaRPr lang="en-US"/>
          </a:p>
        </p:txBody>
      </p:sp>
    </p:spTree>
    <p:extLst>
      <p:ext uri="{BB962C8B-B14F-4D97-AF65-F5344CB8AC3E}">
        <p14:creationId xmlns:p14="http://schemas.microsoft.com/office/powerpoint/2010/main" val="1507858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Good work</a:t>
            </a:r>
            <a:r>
              <a:rPr lang="en-US" baseline="0" dirty="0" smtClean="0"/>
              <a:t> Laurel!</a:t>
            </a:r>
          </a:p>
          <a:p>
            <a:endParaRPr lang="en-US" dirty="0" smtClean="0"/>
          </a:p>
          <a:p>
            <a:r>
              <a:rPr lang="en-US" dirty="0" smtClean="0"/>
              <a:t>Could</a:t>
            </a:r>
            <a:r>
              <a:rPr lang="en-US" baseline="0" dirty="0" smtClean="0"/>
              <a:t> you take a moment to mention the weather and lake conditions when you sampled?  Two years ago, sorry.</a:t>
            </a:r>
          </a:p>
          <a:p>
            <a:endParaRPr lang="en-US" baseline="0" dirty="0" smtClean="0"/>
          </a:p>
          <a:p>
            <a:r>
              <a:rPr lang="en-US" baseline="0" dirty="0" smtClean="0"/>
              <a:t>It is the high flow conditions that wash pesticides out of soil and into streams and lakes.</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17</a:t>
            </a:fld>
            <a:endParaRPr lang="en-US"/>
          </a:p>
        </p:txBody>
      </p:sp>
    </p:spTree>
    <p:extLst>
      <p:ext uri="{BB962C8B-B14F-4D97-AF65-F5344CB8AC3E}">
        <p14:creationId xmlns:p14="http://schemas.microsoft.com/office/powerpoint/2010/main" val="30655813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18</a:t>
            </a:fld>
            <a:endParaRPr lang="en-US"/>
          </a:p>
        </p:txBody>
      </p:sp>
    </p:spTree>
    <p:extLst>
      <p:ext uri="{BB962C8B-B14F-4D97-AF65-F5344CB8AC3E}">
        <p14:creationId xmlns:p14="http://schemas.microsoft.com/office/powerpoint/2010/main" val="1840548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Judi</a:t>
            </a:r>
            <a:r>
              <a:rPr lang="en-US" baseline="0" dirty="0" smtClean="0"/>
              <a:t> and Bruce’s samples at </a:t>
            </a:r>
            <a:r>
              <a:rPr lang="en-US" baseline="0" dirty="0" err="1" smtClean="0"/>
              <a:t>Petonia</a:t>
            </a:r>
            <a:r>
              <a:rPr lang="en-US" baseline="0" dirty="0" smtClean="0"/>
              <a:t> yielded all non-detects.  Doesn’t seem to be much agriculture, not an urban area though a lot of houses packed around the lake.</a:t>
            </a:r>
          </a:p>
          <a:p>
            <a:endParaRPr lang="en-US" baseline="0" dirty="0" smtClean="0"/>
          </a:p>
          <a:p>
            <a:r>
              <a:rPr lang="en-US" baseline="0" dirty="0" smtClean="0"/>
              <a:t>For Buckingham and </a:t>
            </a:r>
            <a:r>
              <a:rPr lang="en-US" baseline="0" dirty="0" err="1" smtClean="0"/>
              <a:t>Waccabuc</a:t>
            </a:r>
            <a:r>
              <a:rPr lang="en-US" baseline="0" dirty="0" smtClean="0"/>
              <a:t> I think we are limited by a narrow list of chemicals.</a:t>
            </a:r>
          </a:p>
          <a:p>
            <a:endParaRPr lang="en-US" baseline="0" dirty="0" smtClean="0"/>
          </a:p>
          <a:p>
            <a:r>
              <a:rPr lang="en-US" baseline="0" dirty="0" smtClean="0"/>
              <a:t>For Sleepy Hollow our list had the right chemicals (though there certainly could be more) and we repeat many earlier test results across New York: the agricultural herbicides are out there at concentrations below current standards.</a:t>
            </a:r>
          </a:p>
          <a:p>
            <a:endParaRPr lang="en-US" baseline="0" dirty="0" smtClean="0"/>
          </a:p>
          <a:p>
            <a:r>
              <a:rPr lang="en-US" baseline="0" dirty="0" smtClean="0"/>
              <a:t>A friend who studied atrazine in water decided that he didn’t want his family drinking water at 0.3 ppb of atrazine. He was getting his own water from a lake he studied, through a public water system.  This level would not trigger any treatment requirement by the water supplier.  It is possible to treat water to remove atrazine, so he spent the money.</a:t>
            </a:r>
          </a:p>
          <a:p>
            <a:endParaRPr lang="en-US" dirty="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19</a:t>
            </a:fld>
            <a:endParaRPr lang="en-US"/>
          </a:p>
        </p:txBody>
      </p:sp>
    </p:spTree>
    <p:extLst>
      <p:ext uri="{BB962C8B-B14F-4D97-AF65-F5344CB8AC3E}">
        <p14:creationId xmlns:p14="http://schemas.microsoft.com/office/powerpoint/2010/main" val="4088481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Can we start with some questions?</a:t>
            </a:r>
          </a:p>
          <a:p>
            <a:endParaRPr lang="en-US" dirty="0" smtClean="0"/>
          </a:p>
          <a:p>
            <a:r>
              <a:rPr lang="en-US" dirty="0" smtClean="0"/>
              <a:t>====</a:t>
            </a:r>
          </a:p>
          <a:p>
            <a:r>
              <a:rPr lang="en-US" dirty="0" smtClean="0"/>
              <a:t>So</a:t>
            </a:r>
            <a:r>
              <a:rPr lang="en-US" baseline="0" dirty="0" smtClean="0"/>
              <a:t> this is the Federation of Lake Associations annual celebration.  </a:t>
            </a:r>
            <a:r>
              <a:rPr lang="en-US" dirty="0" smtClean="0"/>
              <a:t>How</a:t>
            </a:r>
            <a:r>
              <a:rPr lang="en-US" baseline="0" dirty="0" smtClean="0"/>
              <a:t> many of you actually live within five miles from a lake or reservoir?</a:t>
            </a:r>
          </a:p>
          <a:p>
            <a:endParaRPr lang="en-US" baseline="0" dirty="0" smtClean="0"/>
          </a:p>
          <a:p>
            <a:r>
              <a:rPr lang="en-US" baseline="0" dirty="0" smtClean="0"/>
              <a:t>How many get your home drinking water from that lake or reservoir?</a:t>
            </a:r>
          </a:p>
          <a:p>
            <a:endParaRPr lang="en-US" baseline="0" dirty="0" smtClean="0"/>
          </a:p>
          <a:p>
            <a:r>
              <a:rPr lang="en-US" baseline="0" dirty="0" smtClean="0"/>
              <a:t>How many of you get your drinking water from your own pipe into that lake, or your own shoreline well?</a:t>
            </a:r>
          </a:p>
          <a:p>
            <a:endParaRPr lang="en-US" baseline="0" dirty="0" smtClean="0"/>
          </a:p>
          <a:p>
            <a:r>
              <a:rPr lang="en-US" baseline="0" dirty="0" smtClean="0"/>
              <a:t>I first saw this kind of water supply at Skaneateles Lake where several hundred waterfront properties dip a pipe into the lake.</a:t>
            </a:r>
          </a:p>
          <a:p>
            <a:endParaRPr lang="en-US" baseline="0" dirty="0" smtClean="0"/>
          </a:p>
          <a:p>
            <a:r>
              <a:rPr lang="en-US" baseline="0" dirty="0" smtClean="0"/>
              <a:t>A friend in the State Health Department said “make sure you don’t encourage this.”  The DOH considers this a very vulnerable way to get drinking water.  Cities who take water from lakes are reservoirs are almost all required to filter the water and all must disinfect it.  This is because of waterborne diseases like giardiasis.</a:t>
            </a:r>
          </a:p>
          <a:p>
            <a:endParaRPr lang="en-US" baseline="0" dirty="0" smtClean="0"/>
          </a:p>
          <a:p>
            <a:r>
              <a:rPr lang="en-US" baseline="0" dirty="0" smtClean="0"/>
              <a:t>It was because of this vulnerability that DEC and Cornell approached lake association volunteers about taking samples to test for pesticides from parts of lakes like those where some people dip in their straws.  In the prior fifteen years we have been testing upstate private water wells, which have shown very few pesticide residues at levels of concern.  Most private wells are better protected than lake intakes.</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2</a:t>
            </a:fld>
            <a:endParaRPr lang="en-US"/>
          </a:p>
        </p:txBody>
      </p:sp>
    </p:spTree>
    <p:extLst>
      <p:ext uri="{BB962C8B-B14F-4D97-AF65-F5344CB8AC3E}">
        <p14:creationId xmlns:p14="http://schemas.microsoft.com/office/powerpoint/2010/main" val="1632159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Question for Jan,</a:t>
            </a:r>
            <a:r>
              <a:rPr lang="en-US" baseline="0" dirty="0" smtClean="0"/>
              <a:t> Laurel, Harry, Judi, Bruce: Was it a burden to collect these samples?  </a:t>
            </a:r>
            <a:r>
              <a:rPr lang="en-US" baseline="0" smtClean="0"/>
              <a:t>You must enjoy </a:t>
            </a:r>
            <a:r>
              <a:rPr lang="en-US" baseline="0" dirty="0" smtClean="0"/>
              <a:t>being out on your lakes and making a contribution, but this was not at good times to enjoy boating.</a:t>
            </a:r>
          </a:p>
          <a:p>
            <a:endParaRPr lang="en-US" dirty="0" smtClean="0"/>
          </a:p>
          <a:p>
            <a:r>
              <a:rPr lang="en-US" dirty="0" smtClean="0"/>
              <a:t>We have actually asked for</a:t>
            </a:r>
            <a:r>
              <a:rPr lang="en-US" baseline="0" dirty="0" smtClean="0"/>
              <a:t> lab capacity to test 20-30 more lake samples this year.  However we are late getting started because we wanted to see the 2013 test results.</a:t>
            </a:r>
          </a:p>
          <a:p>
            <a:endParaRPr lang="en-US" dirty="0" smtClean="0"/>
          </a:p>
          <a:p>
            <a:r>
              <a:rPr lang="en-US" dirty="0" smtClean="0"/>
              <a:t>In any case I will be preparing a draft project</a:t>
            </a:r>
            <a:r>
              <a:rPr lang="en-US" baseline="0" dirty="0" smtClean="0"/>
              <a:t> report for review by our samplers and the two DEC divisions in June or July.</a:t>
            </a:r>
          </a:p>
          <a:p>
            <a:endParaRPr lang="en-US" dirty="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20</a:t>
            </a:fld>
            <a:endParaRPr lang="en-US"/>
          </a:p>
        </p:txBody>
      </p:sp>
    </p:spTree>
    <p:extLst>
      <p:ext uri="{BB962C8B-B14F-4D97-AF65-F5344CB8AC3E}">
        <p14:creationId xmlns:p14="http://schemas.microsoft.com/office/powerpoint/2010/main" val="10468070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21</a:t>
            </a:fld>
            <a:endParaRPr lang="en-US"/>
          </a:p>
        </p:txBody>
      </p:sp>
    </p:spTree>
    <p:extLst>
      <p:ext uri="{BB962C8B-B14F-4D97-AF65-F5344CB8AC3E}">
        <p14:creationId xmlns:p14="http://schemas.microsoft.com/office/powerpoint/2010/main" val="20228505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1329" y="8776957"/>
            <a:ext cx="2955706" cy="4404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9BEE999E-3E2C-4FC6-A3FB-BB8973B985CB}"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22</a:t>
            </a:fld>
            <a:endParaRPr lang="en-US" sz="1300">
              <a:solidFill>
                <a:srgbClr val="000000"/>
              </a:solidFill>
              <a:latin typeface="Times New Roman" pitchFamily="18"/>
              <a:ea typeface="Bitstream Vera Sans" pitchFamily="2"/>
              <a:cs typeface="Bitstream Vera Sans" pitchFamily="2"/>
            </a:endParaRPr>
          </a:p>
        </p:txBody>
      </p:sp>
      <p:sp>
        <p:nvSpPr>
          <p:cNvPr id="3" name="Freeform 2"/>
          <p:cNvSpPr/>
          <p:nvPr/>
        </p:nvSpPr>
        <p:spPr>
          <a:xfrm>
            <a:off x="3881330" y="8776957"/>
            <a:ext cx="2956976" cy="4417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4BE4361E-4BD3-41D8-838A-BB933A671D5D}"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22</a:t>
            </a:fld>
            <a:endParaRPr lang="en-US" sz="1300">
              <a:solidFill>
                <a:srgbClr val="000000"/>
              </a:solidFill>
              <a:latin typeface="Times New Roman" pitchFamily="18"/>
              <a:ea typeface="Bitstream Vera Sans" pitchFamily="2"/>
              <a:cs typeface="Bitstream Vera Sans" pitchFamily="2"/>
            </a:endParaRPr>
          </a:p>
        </p:txBody>
      </p:sp>
      <p:sp>
        <p:nvSpPr>
          <p:cNvPr id="4" name="Freeform 3"/>
          <p:cNvSpPr/>
          <p:nvPr/>
        </p:nvSpPr>
        <p:spPr>
          <a:xfrm>
            <a:off x="3881329" y="8776957"/>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A4CF5C04-B9C2-46BC-BF6B-76EDB27AA875}"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22</a:t>
            </a:fld>
            <a:endParaRPr lang="en-US" sz="1300">
              <a:solidFill>
                <a:srgbClr val="000000"/>
              </a:solidFill>
              <a:latin typeface="Times New Roman" pitchFamily="18"/>
              <a:ea typeface="Bitstream Vera Sans" pitchFamily="2"/>
              <a:cs typeface="Bitstream Vera Sans" pitchFamily="2"/>
            </a:endParaRPr>
          </a:p>
        </p:txBody>
      </p:sp>
      <p:sp>
        <p:nvSpPr>
          <p:cNvPr id="5" name="Freeform 4"/>
          <p:cNvSpPr/>
          <p:nvPr/>
        </p:nvSpPr>
        <p:spPr>
          <a:xfrm>
            <a:off x="1210235" y="701376"/>
            <a:ext cx="4437529" cy="34648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a:solidFill>
                <a:srgbClr val="FFFFFF"/>
              </a:solidFill>
              <a:latin typeface="Arial" pitchFamily="18"/>
              <a:ea typeface="Bitstream Vera Sans" pitchFamily="2"/>
              <a:cs typeface="Bitstream Vera Sans" pitchFamily="2"/>
            </a:endParaRPr>
          </a:p>
        </p:txBody>
      </p:sp>
      <p:sp>
        <p:nvSpPr>
          <p:cNvPr id="6" name="Notes Placeholder 5"/>
          <p:cNvSpPr txBox="1">
            <a:spLocks noGrp="1"/>
          </p:cNvSpPr>
          <p:nvPr>
            <p:ph type="body" sz="quarter" idx="1"/>
          </p:nvPr>
        </p:nvSpPr>
        <p:spPr>
          <a:xfrm>
            <a:off x="686435" y="4387486"/>
            <a:ext cx="5471153" cy="420628"/>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a:t>Questions?</a:t>
            </a:r>
          </a:p>
          <a:p>
            <a:pPr lv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23950" y="701675"/>
            <a:ext cx="4589463" cy="3443288"/>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6436" y="4387486"/>
            <a:ext cx="5464164" cy="184666"/>
          </a:xfrm>
        </p:spPr>
        <p:txBody>
          <a:bodyPr>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
          <p:cNvSpPr/>
          <p:nvPr/>
        </p:nvSpPr>
        <p:spPr>
          <a:xfrm>
            <a:off x="3881329" y="8776957"/>
            <a:ext cx="2955706" cy="44046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7C53F70F-0FF6-4A3F-ABE6-F66CEBF71371}"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24</a:t>
            </a:fld>
            <a:endParaRPr lang="en-US" sz="1300">
              <a:solidFill>
                <a:srgbClr val="000000"/>
              </a:solidFill>
              <a:latin typeface="Times New Roman" pitchFamily="18"/>
              <a:ea typeface="Bitstream Vera Sans" pitchFamily="2"/>
              <a:cs typeface="Bitstream Vera Sans" pitchFamily="2"/>
            </a:endParaRPr>
          </a:p>
        </p:txBody>
      </p:sp>
      <p:sp>
        <p:nvSpPr>
          <p:cNvPr id="3" name="Freeform 2"/>
          <p:cNvSpPr/>
          <p:nvPr/>
        </p:nvSpPr>
        <p:spPr>
          <a:xfrm>
            <a:off x="3881330" y="8776957"/>
            <a:ext cx="2956976" cy="44179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C112FB2E-9E3D-43D8-9F9B-D9EB8B45CC82}"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24</a:t>
            </a:fld>
            <a:endParaRPr lang="en-US" sz="1300">
              <a:solidFill>
                <a:srgbClr val="000000"/>
              </a:solidFill>
              <a:latin typeface="Times New Roman" pitchFamily="18"/>
              <a:ea typeface="Bitstream Vera Sans" pitchFamily="2"/>
              <a:cs typeface="Bitstream Vera Sans" pitchFamily="2"/>
            </a:endParaRPr>
          </a:p>
        </p:txBody>
      </p:sp>
      <p:sp>
        <p:nvSpPr>
          <p:cNvPr id="4" name="Freeform 3"/>
          <p:cNvSpPr/>
          <p:nvPr/>
        </p:nvSpPr>
        <p:spPr>
          <a:xfrm>
            <a:off x="3881329" y="8776957"/>
            <a:ext cx="2961106" cy="4460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b"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fld id="{C9BEE1C5-B091-4FC2-97B1-02EF54159660}" type="slidenum">
              <a:rPr/>
              <a:pPr algn="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t>24</a:t>
            </a:fld>
            <a:endParaRPr lang="en-US" sz="1300">
              <a:solidFill>
                <a:srgbClr val="000000"/>
              </a:solidFill>
              <a:latin typeface="Times New Roman" pitchFamily="18"/>
              <a:ea typeface="Bitstream Vera Sans" pitchFamily="2"/>
              <a:cs typeface="Bitstream Vera Sans" pitchFamily="2"/>
            </a:endParaRPr>
          </a:p>
        </p:txBody>
      </p:sp>
      <p:sp>
        <p:nvSpPr>
          <p:cNvPr id="5" name="Freeform 4"/>
          <p:cNvSpPr/>
          <p:nvPr/>
        </p:nvSpPr>
        <p:spPr>
          <a:xfrm>
            <a:off x="1210235" y="701376"/>
            <a:ext cx="4437529" cy="34648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a:solidFill>
              <a:srgbClr val="000000"/>
            </a:solidFill>
            <a:prstDash val="solid"/>
            <a:miter/>
          </a:ln>
        </p:spPr>
        <p:txBody>
          <a:bodyPr vert="horz" wrap="none" lIns="81243" tIns="42246" rIns="81243" bIns="42246"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hangingPunct="0">
              <a:lnSpc>
                <a:spcPct val="93000"/>
              </a:lnSpc>
              <a:tabLst>
                <a:tab pos="0" algn="l"/>
                <a:tab pos="412714" algn="l"/>
                <a:tab pos="825429" algn="l"/>
                <a:tab pos="1238142" algn="l"/>
                <a:tab pos="1650858" algn="l"/>
                <a:tab pos="2063572" algn="l"/>
                <a:tab pos="2476286" algn="l"/>
                <a:tab pos="2889001" algn="l"/>
                <a:tab pos="3301716" algn="l"/>
                <a:tab pos="3714430" algn="l"/>
                <a:tab pos="4127144" algn="l"/>
                <a:tab pos="4539859" algn="l"/>
                <a:tab pos="4952572" algn="l"/>
                <a:tab pos="5365288" algn="l"/>
                <a:tab pos="5778001" algn="l"/>
                <a:tab pos="6190717" algn="l"/>
                <a:tab pos="6603431" algn="l"/>
                <a:tab pos="7016145" algn="l"/>
                <a:tab pos="7428860" algn="l"/>
                <a:tab pos="7841574" algn="l"/>
                <a:tab pos="8254289" algn="l"/>
              </a:tabLst>
            </a:pPr>
            <a:endParaRPr lang="en-US" sz="1600">
              <a:solidFill>
                <a:srgbClr val="FFFFFF"/>
              </a:solidFill>
              <a:latin typeface="Arial" pitchFamily="18"/>
              <a:ea typeface="Bitstream Vera Sans" pitchFamily="2"/>
              <a:cs typeface="Bitstream Vera Sans" pitchFamily="2"/>
            </a:endParaRPr>
          </a:p>
        </p:txBody>
      </p:sp>
      <p:sp>
        <p:nvSpPr>
          <p:cNvPr id="6" name="Notes Placeholder 5"/>
          <p:cNvSpPr txBox="1">
            <a:spLocks noGrp="1"/>
          </p:cNvSpPr>
          <p:nvPr>
            <p:ph type="body" sz="quarter" idx="1"/>
          </p:nvPr>
        </p:nvSpPr>
        <p:spPr>
          <a:xfrm>
            <a:off x="686435" y="4387486"/>
            <a:ext cx="5471153" cy="1077218"/>
          </a:xfrm>
        </p:spPr>
        <p:txBody>
          <a:bodyPr wrap="square" anchor="t" anchorCtr="0">
            <a:spAutoFit/>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lvl="0"/>
            <a:r>
              <a:rPr lang="en-US"/>
              <a:t>Please feel free to contact us for more details.</a:t>
            </a:r>
          </a:p>
          <a:p>
            <a:pPr lvl="0"/>
            <a:endParaRPr lang="en-US"/>
          </a:p>
          <a:p>
            <a:pPr lvl="0"/>
            <a:r>
              <a:rPr lang="en-US"/>
              <a:t>Our website, and that of the Pesticide Sales and Use reporting system, contain downloadable data and reports.</a:t>
            </a:r>
          </a:p>
          <a:p>
            <a:pPr lvl="0"/>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3</a:t>
            </a:fld>
            <a:endParaRPr lang="en-US"/>
          </a:p>
        </p:txBody>
      </p:sp>
    </p:spTree>
    <p:extLst>
      <p:ext uri="{BB962C8B-B14F-4D97-AF65-F5344CB8AC3E}">
        <p14:creationId xmlns:p14="http://schemas.microsoft.com/office/powerpoint/2010/main" val="3817470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The map shows darkest where there</a:t>
            </a:r>
            <a:r>
              <a:rPr lang="en-US" baseline="0" dirty="0" smtClean="0"/>
              <a:t> is the highest pesticide use, in terms of active ingredients per unit of land area.  Such as pounds per acre. An active ingredient is that part of a pesticide product that does the dirty work.</a:t>
            </a:r>
          </a:p>
          <a:p>
            <a:endParaRPr lang="en-US" baseline="0" dirty="0" smtClean="0"/>
          </a:p>
          <a:p>
            <a:r>
              <a:rPr lang="en-US" baseline="0" dirty="0" smtClean="0"/>
              <a:t>This adds two categories of data from the State Pesticide Sales and Use Reporting system (PSUR) which covers restricted chemicals, not over-the-counter retail stuff that you get in a bag of “weed and feed”.  (Some chemicals have both restricted and unrestricted packaging.)  First is reported use amounts and types by commercial users, excluding farmers who treat their own land.  Second is reported sales by retailers who sell to self-applying farmers.  The second type can be fuzzy geographically if the seller to a farmer reports the seller’s zip code.</a:t>
            </a:r>
          </a:p>
          <a:p>
            <a:endParaRPr lang="en-US" baseline="0" dirty="0" smtClean="0"/>
          </a:p>
          <a:p>
            <a:r>
              <a:rPr lang="en-US" baseline="0" dirty="0" smtClean="0"/>
              <a:t>The main meanings of this map are that pesticides are used very widely and that there are both agricultural and urban high-intensity uses.  Quite heavy in Long Island, New York City, Westchester, Rochester, and the farm belt south of Lake Ontario.</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4</a:t>
            </a:fld>
            <a:endParaRPr lang="en-US"/>
          </a:p>
        </p:txBody>
      </p:sp>
    </p:spTree>
    <p:extLst>
      <p:ext uri="{BB962C8B-B14F-4D97-AF65-F5344CB8AC3E}">
        <p14:creationId xmlns:p14="http://schemas.microsoft.com/office/powerpoint/2010/main" val="3485844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Pesticides are designed to destroy</a:t>
            </a:r>
            <a:r>
              <a:rPr lang="en-US" baseline="0" dirty="0" smtClean="0"/>
              <a:t> or at least to interfere with living things.  They are spread deliberately in the open environment or inside buildings where people work and live to get rid of pests and weeds and pathogens. Most of them have side effects beyond the target unwanted life forms, and they move around to unfortunate places where wanted life forms like people and fish drink and swim.  There is a definite tradeoff.  You may have seen headlines about pesticide interference with bees lately.</a:t>
            </a:r>
          </a:p>
          <a:p>
            <a:endParaRPr lang="en-US" dirty="0" smtClean="0"/>
          </a:p>
          <a:p>
            <a:r>
              <a:rPr lang="en-US" dirty="0" smtClean="0"/>
              <a:t>US EPA and NYS DEC</a:t>
            </a:r>
            <a:r>
              <a:rPr lang="en-US" baseline="0" dirty="0" smtClean="0"/>
              <a:t> try to weigh the risks and benefits, then if a chemical theoretically does a lot more good than harm it is allowed to be used within careful controls.  The “label” is part of the control system that limits how much of a product can be used when and where.  This slide shows a snippet of one label that says how to protect water.  The print is very fine on the label and the slide to make the point that the requirements are extensive and elaborate.</a:t>
            </a:r>
          </a:p>
          <a:p>
            <a:endParaRPr lang="en-US" baseline="0" dirty="0" smtClean="0"/>
          </a:p>
          <a:p>
            <a:r>
              <a:rPr lang="en-US" baseline="0" dirty="0" smtClean="0"/>
              <a:t>This label has typical requirements related to water.  No mixing the concentrate or general uses within 50 feet from a well.  Not on sand or loamy sand where the water table is shallow.  Stay back 50 feet from streams and stay back 200 feet from lakes and reservoirs.</a:t>
            </a:r>
          </a:p>
          <a:p>
            <a:endParaRPr lang="en-US" baseline="0" dirty="0" smtClean="0"/>
          </a:p>
          <a:p>
            <a:r>
              <a:rPr lang="en-US" baseline="0" dirty="0" smtClean="0"/>
              <a:t>The label also says no more than X pounds per acre per year.</a:t>
            </a:r>
          </a:p>
          <a:p>
            <a:endParaRPr lang="en-US" baseline="0" dirty="0" smtClean="0"/>
          </a:p>
          <a:p>
            <a:r>
              <a:rPr lang="en-US" baseline="0" dirty="0" smtClean="0"/>
              <a:t>For the restricted chemicals this is enforced via onsite inspections by DEC staff who work out of the regional offices.  Users have to keep detailed records, and report into that PSUR system.  Certification based on training is required, or you can’t buy.</a:t>
            </a:r>
          </a:p>
          <a:p>
            <a:endParaRPr lang="en-US" baseline="0" dirty="0" smtClean="0"/>
          </a:p>
          <a:p>
            <a:r>
              <a:rPr lang="en-US" baseline="0" dirty="0" smtClean="0"/>
              <a:t>The monitoring results for water eventually get translated into label language.  Since it is a balancing act between benefit and risk it is important to have thorough, unbiased data.</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5</a:t>
            </a:fld>
            <a:endParaRPr lang="en-US"/>
          </a:p>
        </p:txBody>
      </p:sp>
    </p:spTree>
    <p:extLst>
      <p:ext uri="{BB962C8B-B14F-4D97-AF65-F5344CB8AC3E}">
        <p14:creationId xmlns:p14="http://schemas.microsoft.com/office/powerpoint/2010/main" val="2942984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baseline="0" dirty="0" smtClean="0"/>
              <a:t>DEC wishes to understand the consequences of what it puts into the pesticide labels.</a:t>
            </a:r>
          </a:p>
          <a:p>
            <a:endParaRPr lang="en-US" baseline="0" dirty="0" smtClean="0"/>
          </a:p>
          <a:p>
            <a:r>
              <a:rPr lang="en-US" baseline="0" dirty="0" smtClean="0"/>
              <a:t>The water side of understanding comes from monitoring water quality in a few strategically selected locations.  Those locations have included private drinking water wells.  My group at Cornell takes well samples upstate and Suffolk County Department of Health Services samples on Long Island.  The DEC Division of Water sometimes receives funding from the Bureau of Pest Management to include pesticide analysis in its monitoring.  US Geological Survey sometimes is funded too.</a:t>
            </a:r>
          </a:p>
          <a:p>
            <a:endParaRPr lang="en-US" baseline="0" dirty="0" smtClean="0"/>
          </a:p>
          <a:p>
            <a:r>
              <a:rPr lang="en-US" baseline="0" dirty="0" smtClean="0"/>
              <a:t>The testing is very expensive and the pesticide laboratory capacity at DEC is extremely small.  Thus there are a few canaries in a lot of coal mines.  The pesticide manufacturers can be ordered to monitor as well, and their self interest is taken into account when interpreting their data.</a:t>
            </a:r>
          </a:p>
          <a:p>
            <a:endParaRPr lang="en-US" baseline="0" dirty="0" smtClean="0"/>
          </a:p>
          <a:p>
            <a:r>
              <a:rPr lang="en-US" baseline="0" dirty="0" smtClean="0"/>
              <a:t>DEC with the help of FOLA members carried out a trial run in 2013 to look at lakes which we earlier demonstrated have individual withdrawals.</a:t>
            </a:r>
          </a:p>
          <a:p>
            <a:endParaRPr lang="en-US" baseline="0" dirty="0" smtClean="0"/>
          </a:p>
          <a:p>
            <a:r>
              <a:rPr lang="en-US" dirty="0" smtClean="0"/>
              <a:t>We</a:t>
            </a:r>
            <a:r>
              <a:rPr lang="en-US" baseline="0" dirty="0" smtClean="0"/>
              <a:t> consider individual well users to be most vulnerable.  DOH considers individual lake water users very vulnerable too, to pathogens.  If water reaching these vulnerable users has good quality, then the averagely vulnerable cases should be OK too.</a:t>
            </a:r>
          </a:p>
          <a:p>
            <a:endParaRPr lang="en-US" baseline="0" dirty="0" smtClean="0"/>
          </a:p>
          <a:p>
            <a:r>
              <a:rPr lang="en-US" baseline="0" dirty="0" smtClean="0"/>
              <a:t>Welcome, lake canaries.  Just testing.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6</a:t>
            </a:fld>
            <a:endParaRPr lang="en-US"/>
          </a:p>
        </p:txBody>
      </p:sp>
    </p:spTree>
    <p:extLst>
      <p:ext uri="{BB962C8B-B14F-4D97-AF65-F5344CB8AC3E}">
        <p14:creationId xmlns:p14="http://schemas.microsoft.com/office/powerpoint/2010/main" val="23604775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7</a:t>
            </a:fld>
            <a:endParaRPr lang="en-US"/>
          </a:p>
        </p:txBody>
      </p:sp>
    </p:spTree>
    <p:extLst>
      <p:ext uri="{BB962C8B-B14F-4D97-AF65-F5344CB8AC3E}">
        <p14:creationId xmlns:p14="http://schemas.microsoft.com/office/powerpoint/2010/main" val="141769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Lake </a:t>
            </a:r>
            <a:r>
              <a:rPr lang="en-US" dirty="0" err="1" smtClean="0"/>
              <a:t>Petonia</a:t>
            </a:r>
            <a:r>
              <a:rPr lang="en-US" dirty="0" smtClean="0"/>
              <a:t> in Chenango, Buckingham Pond in Albany,</a:t>
            </a:r>
            <a:r>
              <a:rPr lang="en-US" baseline="0" dirty="0" smtClean="0"/>
              <a:t> Sleepy Hollow Lake in Greene, Lake </a:t>
            </a:r>
            <a:r>
              <a:rPr lang="en-US" baseline="0" dirty="0" err="1" smtClean="0"/>
              <a:t>Waccabuc</a:t>
            </a:r>
            <a:r>
              <a:rPr lang="en-US" baseline="0" dirty="0" smtClean="0"/>
              <a:t> in Westchester.</a:t>
            </a:r>
          </a:p>
          <a:p>
            <a:endParaRPr lang="en-US" dirty="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8</a:t>
            </a:fld>
            <a:endParaRPr lang="en-US"/>
          </a:p>
        </p:txBody>
      </p:sp>
    </p:spTree>
    <p:extLst>
      <p:ext uri="{BB962C8B-B14F-4D97-AF65-F5344CB8AC3E}">
        <p14:creationId xmlns:p14="http://schemas.microsoft.com/office/powerpoint/2010/main" val="30484721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23950" y="701675"/>
            <a:ext cx="4587875" cy="3441700"/>
          </a:xfrm>
        </p:spPr>
      </p:sp>
      <p:sp>
        <p:nvSpPr>
          <p:cNvPr id="3" name="Notes Placeholder 2"/>
          <p:cNvSpPr>
            <a:spLocks noGrp="1"/>
          </p:cNvSpPr>
          <p:nvPr>
            <p:ph type="body" idx="1"/>
          </p:nvPr>
        </p:nvSpPr>
        <p:spPr/>
        <p:txBody>
          <a:bodyPr/>
          <a:lstStyle/>
          <a:p>
            <a:r>
              <a:rPr lang="en-US" dirty="0" smtClean="0"/>
              <a:t>The DEC and Cornell thank Laurel, Jan, Harry, Bruce</a:t>
            </a:r>
            <a:r>
              <a:rPr lang="en-US" baseline="0" dirty="0" smtClean="0"/>
              <a:t> and Judi and their friends I haven’t kept track of for being the field part of the team.  Volunteer water monitoring is both valuable and fun.  I will be doing it after I retire.</a:t>
            </a:r>
            <a:endParaRPr lang="en-US" dirty="0" smtClean="0"/>
          </a:p>
          <a:p>
            <a:endParaRPr lang="en-US" dirty="0" smtClean="0"/>
          </a:p>
          <a:p>
            <a:r>
              <a:rPr lang="en-US" dirty="0" smtClean="0"/>
              <a:t>These expert, distinguished, highly motivated, and completely unpaid samplers went out in bad weather (or after bad weather) in their boats to fill bottles in selected parts of their lakes at selected depths.</a:t>
            </a:r>
          </a:p>
          <a:p>
            <a:endParaRPr lang="en-US" dirty="0" smtClean="0"/>
          </a:p>
          <a:p>
            <a:r>
              <a:rPr lang="en-US" dirty="0" smtClean="0"/>
              <a:t>Rainstorms</a:t>
            </a:r>
            <a:r>
              <a:rPr lang="en-US" baseline="0" dirty="0" smtClean="0"/>
              <a:t> and sometimes snowmelt events are when pesticides get washed out of land and into streams and lakes.  Concentrations are higher from the storms particularly in farming areas where a large fraction of land in a lake’s watershed has been treated with the same chemical around the same time – then if it rains soon after.</a:t>
            </a:r>
          </a:p>
          <a:p>
            <a:endParaRPr lang="en-US" baseline="0" dirty="0" smtClean="0"/>
          </a:p>
          <a:p>
            <a:r>
              <a:rPr lang="en-US" baseline="0" dirty="0" smtClean="0"/>
              <a:t>As an aside, next Saturday at this time I hope to be out in a muddy field at Cornell taking runoff samples to test for a super popular weed killer called glyphosate (trade name Roundup).  Our bioenergy test field will be sprayed on Thursday or Friday and we have scheduled a large thunderstorm for Saturday.  I know how we schedule the spraying, but I am not sure how we schedule the thunderstorm.</a:t>
            </a:r>
          </a:p>
          <a:p>
            <a:endParaRPr lang="en-US" baseline="0" dirty="0" smtClean="0"/>
          </a:p>
        </p:txBody>
      </p:sp>
      <p:sp>
        <p:nvSpPr>
          <p:cNvPr id="4" name="Slide Number Placeholder 3"/>
          <p:cNvSpPr>
            <a:spLocks noGrp="1"/>
          </p:cNvSpPr>
          <p:nvPr>
            <p:ph type="sldNum" sz="quarter" idx="10"/>
          </p:nvPr>
        </p:nvSpPr>
        <p:spPr/>
        <p:txBody>
          <a:bodyPr/>
          <a:lstStyle/>
          <a:p>
            <a:pPr lvl="0"/>
            <a:fld id="{42442E87-DD38-4065-A16D-12680AF56974}" type="slidenum">
              <a:rPr lang="en-US" smtClean="0"/>
              <a:pPr lvl="0"/>
              <a:t>9</a:t>
            </a:fld>
            <a:endParaRPr lang="en-US"/>
          </a:p>
        </p:txBody>
      </p:sp>
    </p:spTree>
    <p:extLst>
      <p:ext uri="{BB962C8B-B14F-4D97-AF65-F5344CB8AC3E}">
        <p14:creationId xmlns:p14="http://schemas.microsoft.com/office/powerpoint/2010/main" val="21280717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lvl="0"/>
            <a:fld id="{CEEE82D8-5448-473E-BC6B-0B1600F6C00F}" type="slidenum">
              <a:rPr/>
              <a:pPr lvl="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3521AD8D-9660-4BF3-9707-DA9C208AEED9}" type="slidenum">
              <a:rPr/>
              <a:pPr lvl="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306388"/>
            <a:ext cx="2262187" cy="64468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4825" y="306388"/>
            <a:ext cx="6634163" cy="6446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ECBC5C45-0A4E-4967-A722-D60731F078A4}" type="slidenum">
              <a:rPr/>
              <a:pPr lvl="0"/>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Slide Number Placeholder 3"/>
          <p:cNvSpPr>
            <a:spLocks noGrp="1"/>
          </p:cNvSpPr>
          <p:nvPr>
            <p:ph type="sldNum" sz="quarter" idx="10"/>
          </p:nvPr>
        </p:nvSpPr>
        <p:spPr/>
        <p:txBody>
          <a:bodyPr/>
          <a:lstStyle/>
          <a:p>
            <a:pPr lvl="0"/>
            <a:fld id="{EDB244A9-F8F2-4A34-BB49-91495D32DCAC}" type="slidenum">
              <a:rPr/>
              <a:pPr lvl="0"/>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21B93F26-1049-448A-A617-D8B0C14356B1}" type="slidenum">
              <a:rPr/>
              <a:pPr lvl="0"/>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lvl="0"/>
            <a:fld id="{BF20710C-9DDE-4EF7-B5CA-68316E86A454}" type="slidenum">
              <a:rPr/>
              <a:pPr lvl="0"/>
              <a:t>‹#›</a:t>
            </a:fld>
            <a:endParaRPr 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46587"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2225" y="1768475"/>
            <a:ext cx="4448175" cy="49895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lvl="0"/>
            <a:fld id="{667C520A-6AA4-4018-9818-6C0E8CD573E9}" type="slidenum">
              <a:rPr/>
              <a:pPr lvl="0"/>
              <a:t>‹#›</a:t>
            </a:fld>
            <a:endParaRPr 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lvl="0"/>
            <a:fld id="{70FBFA3B-21A4-4C8C-B494-F4F847214946}" type="slidenum">
              <a:rPr/>
              <a:pPr lvl="0"/>
              <a:t>‹#›</a:t>
            </a:fld>
            <a:endParaRPr 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lvl="0"/>
            <a:fld id="{7901DD1C-2516-47CF-9A17-34A17D68C9D8}" type="slidenum">
              <a:rPr/>
              <a:pPr lvl="0"/>
              <a:t>‹#›</a:t>
            </a:fld>
            <a:endParaRPr 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D459F252-3C29-404A-B812-17A75341F521}" type="slidenum">
              <a:rPr/>
              <a:pPr lvl="0"/>
              <a:t>‹#›</a:t>
            </a:fld>
            <a:endParaRPr lang="en-US"/>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9597EC67-66D5-4EB6-B843-189FAA054358}" type="slidenum">
              <a:rPr/>
              <a:pPr lvl="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F6671A19-1448-4E21-AA41-F6456A39E824}" type="slidenum">
              <a:rPr/>
              <a:pPr lvl="0"/>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A2B4EE5E-77DB-49E2-A6EA-CC25FD8D9D2F}" type="slidenum">
              <a:rPr/>
              <a:pPr lvl="0"/>
              <a:t>‹#›</a:t>
            </a:fld>
            <a:endParaRPr 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01395CAE-DFF4-4463-9538-87A02C218DE1}" type="slidenum">
              <a:rPr/>
              <a:pPr lvl="0"/>
              <a:t>‹#›</a:t>
            </a:fld>
            <a:endParaRPr 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1388" y="1763713"/>
            <a:ext cx="2262187" cy="4994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3713"/>
            <a:ext cx="6635750" cy="499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p>
            <a:pPr lvl="0"/>
            <a:fld id="{D293E4A4-18D8-4E7E-92DC-2F841FE0D60A}" type="slidenum">
              <a:rPr/>
              <a:pPr lvl="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p>
            <a:pPr lvl="0"/>
            <a:fld id="{853E6B9E-E11F-43E7-A664-6CC7C2328DAE}" type="slidenum">
              <a:rPr/>
              <a:pPr lvl="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4825" y="1763713"/>
            <a:ext cx="44481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763713"/>
            <a:ext cx="4448175" cy="4989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p>
            <a:pPr lvl="0"/>
            <a:fld id="{7A0180EB-CA3D-4FE1-B270-C5B0E79F0F17}" type="slidenum">
              <a:rPr/>
              <a:pPr lvl="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pPr lvl="0"/>
            <a:fld id="{28498593-428D-4AAD-8C28-8E346AFD4289}" type="slidenum">
              <a:rPr/>
              <a:pPr lvl="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lvl="0"/>
            <a:fld id="{E9F9C4EC-DE1F-42A0-95F6-AD60BFCBF028}" type="slidenum">
              <a:rPr/>
              <a:pPr lvl="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lvl="0"/>
            <a:fld id="{078A4FCA-496C-4A62-B9EC-69F593E05067}" type="slidenum">
              <a:rPr/>
              <a:pPr lvl="0"/>
              <a:t>‹#›</a:t>
            </a:fld>
            <a:endParaRPr lang="en-US"/>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2C427A11-890D-485E-B4F5-34DD1A117BCF}" type="slidenum">
              <a:rPr/>
              <a:pPr lvl="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pPr lvl="0"/>
            <a:fld id="{D422E430-1AF7-448A-9113-EB65C5419900}" type="slidenum">
              <a:rPr/>
              <a:pPr lvl="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0099"/>
            </a:gs>
            <a:gs pos="100000">
              <a:srgbClr val="000057"/>
            </a:gs>
          </a:gsLst>
          <a:lin ang="13500000"/>
        </a:gradFill>
        <a:effectLst/>
      </p:bgPr>
    </p:bg>
    <p:spTree>
      <p:nvGrpSpPr>
        <p:cNvPr id="1" name=""/>
        <p:cNvGrpSpPr/>
        <p:nvPr/>
      </p:nvGrpSpPr>
      <p:grpSpPr>
        <a:xfrm>
          <a:off x="0" y="0"/>
          <a:ext cx="0" cy="0"/>
          <a:chOff x="0" y="0"/>
          <a:chExt cx="0" cy="0"/>
        </a:xfrm>
      </p:grpSpPr>
      <p:grpSp>
        <p:nvGrpSpPr>
          <p:cNvPr id="2" name="Group 1"/>
          <p:cNvGrpSpPr/>
          <p:nvPr/>
        </p:nvGrpSpPr>
        <p:grpSpPr>
          <a:xfrm>
            <a:off x="0" y="0"/>
            <a:ext cx="10072800" cy="7551720"/>
            <a:chOff x="0" y="0"/>
            <a:chExt cx="10072800" cy="7551720"/>
          </a:xfrm>
        </p:grpSpPr>
        <p:sp>
          <p:nvSpPr>
            <p:cNvPr id="3" name="Freeform 2"/>
            <p:cNvSpPr/>
            <p:nvPr/>
          </p:nvSpPr>
          <p:spPr>
            <a:xfrm>
              <a:off x="0" y="20520"/>
              <a:ext cx="10071000" cy="5721480"/>
            </a:xfrm>
            <a:custGeom>
              <a:avLst/>
              <a:gdLst>
                <a:gd name="f0" fmla="val 10800000"/>
                <a:gd name="f1" fmla="val 5400000"/>
                <a:gd name="f2" fmla="val 180"/>
                <a:gd name="f3" fmla="val w"/>
                <a:gd name="f4" fmla="val h"/>
                <a:gd name="f5" fmla="val 0"/>
                <a:gd name="f6" fmla="val 5740"/>
                <a:gd name="f7" fmla="val 3273"/>
                <a:gd name="f8" fmla="val 3193"/>
                <a:gd name="f9" fmla="val 1816"/>
                <a:gd name="f10" fmla="val 522"/>
                <a:gd name="f11" fmla="val 3037"/>
                <a:gd name="f12" fmla="val 1978"/>
                <a:gd name="f13" fmla="val 3267"/>
                <a:gd name="f14" fmla="+- 0 0 0"/>
                <a:gd name="f15" fmla="*/ f3 1 5740"/>
                <a:gd name="f16" fmla="*/ f4 1 3273"/>
                <a:gd name="f17" fmla="*/ f14 f0 1"/>
                <a:gd name="f18" fmla="*/ 0 f15 1"/>
                <a:gd name="f19" fmla="*/ 5740 f15 1"/>
                <a:gd name="f20" fmla="*/ 3273 f16 1"/>
                <a:gd name="f21" fmla="*/ 0 f16 1"/>
                <a:gd name="f22" fmla="*/ 4314 f15 1"/>
                <a:gd name="f23" fmla="*/ 2429 f16 1"/>
                <a:gd name="f24" fmla="*/ f17 1 f2"/>
                <a:gd name="f25" fmla="*/ 698 f16 1"/>
                <a:gd name="f26" fmla="*/ 4104 f15 1"/>
                <a:gd name="f27" fmla="*/ 2645 f16 1"/>
                <a:gd name="f28" fmla="*/ 7755 f15 1"/>
                <a:gd name="f29" fmla="*/ 4376 f16 1"/>
                <a:gd name="f30" fmla="*/ 4367 f16 1"/>
                <a:gd name="f31" fmla="+- f24 0 f1"/>
              </a:gdLst>
              <a:ahLst/>
              <a:cxnLst>
                <a:cxn ang="3cd4">
                  <a:pos x="hc" y="t"/>
                </a:cxn>
                <a:cxn ang="0">
                  <a:pos x="r" y="vc"/>
                </a:cxn>
                <a:cxn ang="cd4">
                  <a:pos x="hc" y="b"/>
                </a:cxn>
                <a:cxn ang="cd2">
                  <a:pos x="l" y="vc"/>
                </a:cxn>
                <a:cxn ang="f31">
                  <a:pos x="f22" y="f23"/>
                </a:cxn>
                <a:cxn ang="f31">
                  <a:pos x="f18" y="f21"/>
                </a:cxn>
                <a:cxn ang="f31">
                  <a:pos x="f18" y="f25"/>
                </a:cxn>
                <a:cxn ang="f31">
                  <a:pos x="f26" y="f27"/>
                </a:cxn>
                <a:cxn ang="f31">
                  <a:pos x="f28" y="f29"/>
                </a:cxn>
                <a:cxn ang="f31">
                  <a:pos x="f28" y="f30"/>
                </a:cxn>
                <a:cxn ang="f31">
                  <a:pos x="f22" y="f23"/>
                </a:cxn>
                <a:cxn ang="f31">
                  <a:pos x="f22" y="f23"/>
                </a:cxn>
              </a:cxnLst>
              <a:rect l="f18" t="f21" r="f19" b="f20"/>
              <a:pathLst>
                <a:path w="5740" h="3273">
                  <a:moveTo>
                    <a:pt x="f8" y="f9"/>
                  </a:moveTo>
                  <a:lnTo>
                    <a:pt x="f5" y="f5"/>
                  </a:lnTo>
                  <a:lnTo>
                    <a:pt x="f5" y="f10"/>
                  </a:lnTo>
                  <a:lnTo>
                    <a:pt x="f11" y="f12"/>
                  </a:lnTo>
                  <a:lnTo>
                    <a:pt x="f6" y="f7"/>
                  </a:lnTo>
                  <a:lnTo>
                    <a:pt x="f6" y="f13"/>
                  </a:lnTo>
                  <a:lnTo>
                    <a:pt x="f8" y="f9"/>
                  </a:lnTo>
                  <a:close/>
                </a:path>
              </a:pathLst>
            </a:custGeom>
            <a:gradFill>
              <a:gsLst>
                <a:gs pos="0">
                  <a:srgbClr val="000080"/>
                </a:gs>
                <a:gs pos="100000">
                  <a:srgbClr val="000051"/>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 name="Freeform 3"/>
            <p:cNvSpPr/>
            <p:nvPr/>
          </p:nvSpPr>
          <p:spPr>
            <a:xfrm>
              <a:off x="260280" y="0"/>
              <a:ext cx="9809280" cy="5668919"/>
            </a:xfrm>
            <a:custGeom>
              <a:avLst/>
              <a:gdLst>
                <a:gd name="f0" fmla="val 10800000"/>
                <a:gd name="f1" fmla="val 5400000"/>
                <a:gd name="f2" fmla="val 180"/>
                <a:gd name="f3" fmla="val w"/>
                <a:gd name="f4" fmla="val h"/>
                <a:gd name="f5" fmla="val 0"/>
                <a:gd name="f6" fmla="val 5591"/>
                <a:gd name="f7" fmla="val 3243"/>
                <a:gd name="f8" fmla="val 3163"/>
                <a:gd name="f9" fmla="val 1714"/>
                <a:gd name="f10" fmla="val 431"/>
                <a:gd name="f11" fmla="val 3086"/>
                <a:gd name="f12" fmla="val 1786"/>
                <a:gd name="f13" fmla="val 3237"/>
                <a:gd name="f14" fmla="+- 0 0 0"/>
                <a:gd name="f15" fmla="*/ f3 1 5591"/>
                <a:gd name="f16" fmla="*/ f4 1 3243"/>
                <a:gd name="f17" fmla="*/ f14 f0 1"/>
                <a:gd name="f18" fmla="*/ 0 f15 1"/>
                <a:gd name="f19" fmla="*/ 5591 f15 1"/>
                <a:gd name="f20" fmla="*/ 3243 f16 1"/>
                <a:gd name="f21" fmla="*/ 0 f16 1"/>
                <a:gd name="f22" fmla="*/ 4273 f15 1"/>
                <a:gd name="f23" fmla="*/ 2291 f16 1"/>
                <a:gd name="f24" fmla="*/ f17 1 f2"/>
                <a:gd name="f25" fmla="*/ 581 f15 1"/>
                <a:gd name="f26" fmla="*/ 4169 f15 1"/>
                <a:gd name="f27" fmla="*/ 2388 f16 1"/>
                <a:gd name="f28" fmla="*/ 7553 f15 1"/>
                <a:gd name="f29" fmla="*/ 4336 f16 1"/>
                <a:gd name="f30" fmla="*/ 4328 f16 1"/>
                <a:gd name="f31" fmla="+- f24 0 f1"/>
              </a:gdLst>
              <a:ahLst/>
              <a:cxnLst>
                <a:cxn ang="3cd4">
                  <a:pos x="hc" y="t"/>
                </a:cxn>
                <a:cxn ang="0">
                  <a:pos x="r" y="vc"/>
                </a:cxn>
                <a:cxn ang="cd4">
                  <a:pos x="hc" y="b"/>
                </a:cxn>
                <a:cxn ang="cd2">
                  <a:pos x="l" y="vc"/>
                </a:cxn>
                <a:cxn ang="f31">
                  <a:pos x="f22" y="f23"/>
                </a:cxn>
                <a:cxn ang="f31">
                  <a:pos x="f25" y="f21"/>
                </a:cxn>
                <a:cxn ang="f31">
                  <a:pos x="f18" y="f21"/>
                </a:cxn>
                <a:cxn ang="f31">
                  <a:pos x="f26" y="f27"/>
                </a:cxn>
                <a:cxn ang="f31">
                  <a:pos x="f28" y="f29"/>
                </a:cxn>
                <a:cxn ang="f31">
                  <a:pos x="f28" y="f30"/>
                </a:cxn>
                <a:cxn ang="f31">
                  <a:pos x="f22" y="f23"/>
                </a:cxn>
                <a:cxn ang="f31">
                  <a:pos x="f22" y="f23"/>
                </a:cxn>
              </a:cxnLst>
              <a:rect l="f18" t="f21" r="f19" b="f20"/>
              <a:pathLst>
                <a:path w="5591" h="3243">
                  <a:moveTo>
                    <a:pt x="f8" y="f9"/>
                  </a:moveTo>
                  <a:lnTo>
                    <a:pt x="f10" y="f5"/>
                  </a:lnTo>
                  <a:lnTo>
                    <a:pt x="f5" y="f5"/>
                  </a:lnTo>
                  <a:lnTo>
                    <a:pt x="f11" y="f12"/>
                  </a:lnTo>
                  <a:lnTo>
                    <a:pt x="f6" y="f7"/>
                  </a:lnTo>
                  <a:lnTo>
                    <a:pt x="f6" y="f13"/>
                  </a:lnTo>
                  <a:lnTo>
                    <a:pt x="f8" y="f9"/>
                  </a:lnTo>
                  <a:close/>
                </a:path>
              </a:pathLst>
            </a:custGeom>
            <a:gradFill>
              <a:gsLst>
                <a:gs pos="0">
                  <a:srgbClr val="000099"/>
                </a:gs>
                <a:gs pos="100000">
                  <a:srgbClr val="00005C"/>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5" name="Freeform 4"/>
            <p:cNvSpPr/>
            <p:nvPr/>
          </p:nvSpPr>
          <p:spPr>
            <a:xfrm>
              <a:off x="0" y="6000840"/>
              <a:ext cx="7059600" cy="333360"/>
            </a:xfrm>
            <a:custGeom>
              <a:avLst/>
              <a:gdLst>
                <a:gd name="f0" fmla="val 10800000"/>
                <a:gd name="f1" fmla="val 5400000"/>
                <a:gd name="f2" fmla="val 180"/>
                <a:gd name="f3" fmla="val w"/>
                <a:gd name="f4" fmla="val h"/>
                <a:gd name="f5" fmla="val 0"/>
                <a:gd name="f6" fmla="val 4042"/>
                <a:gd name="f7" fmla="val 192"/>
                <a:gd name="f8" fmla="val 156"/>
                <a:gd name="f9" fmla="val 144"/>
                <a:gd name="f10" fmla="+- 0 0 0"/>
                <a:gd name="f11" fmla="*/ f3 1 4042"/>
                <a:gd name="f12" fmla="*/ f4 1 192"/>
                <a:gd name="f13" fmla="*/ f10 f0 1"/>
                <a:gd name="f14" fmla="*/ 0 f11 1"/>
                <a:gd name="f15" fmla="*/ 4042 f11 1"/>
                <a:gd name="f16" fmla="*/ 192 f12 1"/>
                <a:gd name="f17" fmla="*/ 0 f12 1"/>
                <a:gd name="f18" fmla="*/ 205 f12 1"/>
                <a:gd name="f19" fmla="*/ f13 1 f2"/>
                <a:gd name="f20" fmla="*/ 5389 f11 1"/>
                <a:gd name="f21" fmla="*/ 252 f12 1"/>
                <a:gd name="f22" fmla="*/ 189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4042" h="192">
                  <a:moveTo>
                    <a:pt x="f5" y="f8"/>
                  </a:moveTo>
                  <a:lnTo>
                    <a:pt x="f6" y="f7"/>
                  </a:lnTo>
                  <a:lnTo>
                    <a:pt x="f6" y="f9"/>
                  </a:lnTo>
                  <a:lnTo>
                    <a:pt x="f5" y="f5"/>
                  </a:lnTo>
                  <a:lnTo>
                    <a:pt x="f5" y="f8"/>
                  </a:lnTo>
                  <a:close/>
                </a:path>
              </a:pathLst>
            </a:custGeom>
            <a:gradFill>
              <a:gsLst>
                <a:gs pos="0">
                  <a:srgbClr val="000080"/>
                </a:gs>
                <a:gs pos="100000">
                  <a:srgbClr val="00006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6" name="Freeform 5"/>
            <p:cNvSpPr/>
            <p:nvPr/>
          </p:nvSpPr>
          <p:spPr>
            <a:xfrm>
              <a:off x="7059600" y="6253200"/>
              <a:ext cx="3009960" cy="112680"/>
            </a:xfrm>
            <a:custGeom>
              <a:avLst/>
              <a:gdLst>
                <a:gd name="f0" fmla="val 10800000"/>
                <a:gd name="f1" fmla="val 5400000"/>
                <a:gd name="f2" fmla="val 180"/>
                <a:gd name="f3" fmla="val w"/>
                <a:gd name="f4" fmla="val h"/>
                <a:gd name="f5" fmla="val 0"/>
                <a:gd name="f6" fmla="val 1722"/>
                <a:gd name="f7" fmla="val 66"/>
                <a:gd name="f8" fmla="val 60"/>
                <a:gd name="f9" fmla="val 48"/>
                <a:gd name="f10" fmla="+- 0 0 0"/>
                <a:gd name="f11" fmla="*/ f3 1 1722"/>
                <a:gd name="f12" fmla="*/ f4 1 66"/>
                <a:gd name="f13" fmla="*/ f10 f0 1"/>
                <a:gd name="f14" fmla="*/ 0 f11 1"/>
                <a:gd name="f15" fmla="*/ 1722 f11 1"/>
                <a:gd name="f16" fmla="*/ 66 f12 1"/>
                <a:gd name="f17" fmla="*/ 0 f12 1"/>
                <a:gd name="f18" fmla="*/ 2299 f11 1"/>
                <a:gd name="f19" fmla="*/ 82 f12 1"/>
                <a:gd name="f20" fmla="*/ f13 1 f2"/>
                <a:gd name="f21" fmla="*/ 75 f12 1"/>
                <a:gd name="f22" fmla="*/ 60 f12 1"/>
                <a:gd name="f23" fmla="+- f20 0 f1"/>
              </a:gdLst>
              <a:ahLst/>
              <a:cxnLst>
                <a:cxn ang="3cd4">
                  <a:pos x="hc" y="t"/>
                </a:cxn>
                <a:cxn ang="0">
                  <a:pos x="r" y="vc"/>
                </a:cxn>
                <a:cxn ang="cd4">
                  <a:pos x="hc" y="b"/>
                </a:cxn>
                <a:cxn ang="cd2">
                  <a:pos x="l" y="vc"/>
                </a:cxn>
                <a:cxn ang="f23">
                  <a:pos x="f18" y="f19"/>
                </a:cxn>
                <a:cxn ang="f23">
                  <a:pos x="f18" y="f21"/>
                </a:cxn>
                <a:cxn ang="f23">
                  <a:pos x="f14" y="f17"/>
                </a:cxn>
                <a:cxn ang="f23">
                  <a:pos x="f14" y="f22"/>
                </a:cxn>
                <a:cxn ang="f23">
                  <a:pos x="f18" y="f19"/>
                </a:cxn>
                <a:cxn ang="f23">
                  <a:pos x="f18" y="f19"/>
                </a:cxn>
              </a:cxnLst>
              <a:rect l="f14" t="f17" r="f15" b="f16"/>
              <a:pathLst>
                <a:path w="1722" h="66">
                  <a:moveTo>
                    <a:pt x="f6" y="f7"/>
                  </a:moveTo>
                  <a:lnTo>
                    <a:pt x="f6" y="f8"/>
                  </a:lnTo>
                  <a:lnTo>
                    <a:pt x="f5" y="f5"/>
                  </a:lnTo>
                  <a:lnTo>
                    <a:pt x="f5" y="f9"/>
                  </a:lnTo>
                  <a:lnTo>
                    <a:pt x="f6" y="f7"/>
                  </a:lnTo>
                  <a:close/>
                </a:path>
              </a:pathLst>
            </a:custGeom>
            <a:gradFill>
              <a:gsLst>
                <a:gs pos="0">
                  <a:srgbClr val="000099"/>
                </a:gs>
                <a:gs pos="100000">
                  <a:srgbClr val="00008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7" name="Freeform 6"/>
            <p:cNvSpPr/>
            <p:nvPr/>
          </p:nvSpPr>
          <p:spPr>
            <a:xfrm>
              <a:off x="0" y="6513480"/>
              <a:ext cx="8366040" cy="574560"/>
            </a:xfrm>
            <a:custGeom>
              <a:avLst/>
              <a:gdLst>
                <a:gd name="f0" fmla="val 10800000"/>
                <a:gd name="f1" fmla="val 5400000"/>
                <a:gd name="f2" fmla="val 180"/>
                <a:gd name="f3" fmla="val w"/>
                <a:gd name="f4" fmla="val h"/>
                <a:gd name="f5" fmla="val 0"/>
                <a:gd name="f6" fmla="val 4789"/>
                <a:gd name="f7" fmla="val 329"/>
                <a:gd name="f8" fmla="val 77"/>
                <a:gd name="f9" fmla="val 107"/>
                <a:gd name="f10" fmla="+- 0 0 0"/>
                <a:gd name="f11" fmla="*/ f3 1 4789"/>
                <a:gd name="f12" fmla="*/ f4 1 329"/>
                <a:gd name="f13" fmla="*/ f10 f0 1"/>
                <a:gd name="f14" fmla="*/ 0 f11 1"/>
                <a:gd name="f15" fmla="*/ 4789 f11 1"/>
                <a:gd name="f16" fmla="*/ 329 f12 1"/>
                <a:gd name="f17" fmla="*/ 0 f12 1"/>
                <a:gd name="f18" fmla="*/ 438 f12 1"/>
                <a:gd name="f19" fmla="*/ f13 1 f2"/>
                <a:gd name="f20" fmla="*/ 6388 f11 1"/>
                <a:gd name="f21" fmla="*/ 103 f12 1"/>
                <a:gd name="f22" fmla="*/ 143 f12 1"/>
                <a:gd name="f23" fmla="+- f19 0 f1"/>
              </a:gdLst>
              <a:ahLst/>
              <a:cxnLst>
                <a:cxn ang="3cd4">
                  <a:pos x="hc" y="t"/>
                </a:cxn>
                <a:cxn ang="0">
                  <a:pos x="r" y="vc"/>
                </a:cxn>
                <a:cxn ang="cd4">
                  <a:pos x="hc" y="b"/>
                </a:cxn>
                <a:cxn ang="cd2">
                  <a:pos x="l" y="vc"/>
                </a:cxn>
                <a:cxn ang="f23">
                  <a:pos x="f14" y="f18"/>
                </a:cxn>
                <a:cxn ang="f23">
                  <a:pos x="f20" y="f21"/>
                </a:cxn>
                <a:cxn ang="f23">
                  <a:pos x="f20" y="f17"/>
                </a:cxn>
                <a:cxn ang="f23">
                  <a:pos x="f14" y="f22"/>
                </a:cxn>
                <a:cxn ang="f23">
                  <a:pos x="f14" y="f18"/>
                </a:cxn>
                <a:cxn ang="f23">
                  <a:pos x="f14" y="f18"/>
                </a:cxn>
              </a:cxnLst>
              <a:rect l="f14" t="f17" r="f15" b="f16"/>
              <a:pathLst>
                <a:path w="4789" h="329">
                  <a:moveTo>
                    <a:pt x="f5" y="f7"/>
                  </a:moveTo>
                  <a:lnTo>
                    <a:pt x="f6" y="f8"/>
                  </a:lnTo>
                  <a:lnTo>
                    <a:pt x="f6" y="f5"/>
                  </a:lnTo>
                  <a:lnTo>
                    <a:pt x="f5" y="f9"/>
                  </a:lnTo>
                  <a:lnTo>
                    <a:pt x="f5" y="f7"/>
                  </a:lnTo>
                  <a:close/>
                </a:path>
              </a:pathLst>
            </a:custGeom>
            <a:gradFill>
              <a:gsLst>
                <a:gs pos="0">
                  <a:srgbClr val="000099"/>
                </a:gs>
                <a:gs pos="100000">
                  <a:srgbClr val="00007C"/>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8" name="Freeform 7"/>
            <p:cNvSpPr/>
            <p:nvPr/>
          </p:nvSpPr>
          <p:spPr>
            <a:xfrm>
              <a:off x="8366040" y="6472079"/>
              <a:ext cx="1704960" cy="176400"/>
            </a:xfrm>
            <a:custGeom>
              <a:avLst/>
              <a:gdLst>
                <a:gd name="f0" fmla="val 10800000"/>
                <a:gd name="f1" fmla="val 5400000"/>
                <a:gd name="f2" fmla="val 180"/>
                <a:gd name="f3" fmla="val w"/>
                <a:gd name="f4" fmla="val h"/>
                <a:gd name="f5" fmla="val 0"/>
                <a:gd name="f6" fmla="val 975"/>
                <a:gd name="f7" fmla="val 101"/>
                <a:gd name="f8" fmla="val 48"/>
                <a:gd name="f9" fmla="val 24"/>
                <a:gd name="f10" fmla="+- 0 0 0"/>
                <a:gd name="f11" fmla="*/ f3 1 975"/>
                <a:gd name="f12" fmla="*/ f4 1 101"/>
                <a:gd name="f13" fmla="*/ f10 f0 1"/>
                <a:gd name="f14" fmla="*/ 0 f11 1"/>
                <a:gd name="f15" fmla="*/ 975 f11 1"/>
                <a:gd name="f16" fmla="*/ 101 f12 1"/>
                <a:gd name="f17" fmla="*/ 0 f12 1"/>
                <a:gd name="f18" fmla="*/ 1303 f11 1"/>
                <a:gd name="f19" fmla="*/ 64 f12 1"/>
                <a:gd name="f20" fmla="*/ f13 1 f2"/>
                <a:gd name="f21" fmla="*/ 32 f12 1"/>
                <a:gd name="f22" fmla="*/ 134 f12 1"/>
                <a:gd name="f23" fmla="+- f20 0 f1"/>
              </a:gdLst>
              <a:ahLst/>
              <a:cxnLst>
                <a:cxn ang="3cd4">
                  <a:pos x="hc" y="t"/>
                </a:cxn>
                <a:cxn ang="0">
                  <a:pos x="r" y="vc"/>
                </a:cxn>
                <a:cxn ang="cd4">
                  <a:pos x="hc" y="b"/>
                </a:cxn>
                <a:cxn ang="cd2">
                  <a:pos x="l" y="vc"/>
                </a:cxn>
                <a:cxn ang="f23">
                  <a:pos x="f18" y="f19"/>
                </a:cxn>
                <a:cxn ang="f23">
                  <a:pos x="f18" y="f17"/>
                </a:cxn>
                <a:cxn ang="f23">
                  <a:pos x="f14" y="f21"/>
                </a:cxn>
                <a:cxn ang="f23">
                  <a:pos x="f14" y="f22"/>
                </a:cxn>
                <a:cxn ang="f23">
                  <a:pos x="f18" y="f19"/>
                </a:cxn>
                <a:cxn ang="f23">
                  <a:pos x="f18" y="f19"/>
                </a:cxn>
              </a:cxnLst>
              <a:rect l="f14" t="f17" r="f15" b="f16"/>
              <a:pathLst>
                <a:path w="975" h="101">
                  <a:moveTo>
                    <a:pt x="f6" y="f8"/>
                  </a:moveTo>
                  <a:lnTo>
                    <a:pt x="f6" y="f5"/>
                  </a:lnTo>
                  <a:lnTo>
                    <a:pt x="f5" y="f9"/>
                  </a:lnTo>
                  <a:lnTo>
                    <a:pt x="f5" y="f7"/>
                  </a:lnTo>
                  <a:lnTo>
                    <a:pt x="f6" y="f8"/>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9" name="Freeform 8"/>
            <p:cNvSpPr/>
            <p:nvPr/>
          </p:nvSpPr>
          <p:spPr>
            <a:xfrm>
              <a:off x="6327720" y="6668999"/>
              <a:ext cx="3743280" cy="346320"/>
            </a:xfrm>
            <a:custGeom>
              <a:avLst/>
              <a:gdLst>
                <a:gd name="f0" fmla="val 10800000"/>
                <a:gd name="f1" fmla="val 5400000"/>
                <a:gd name="f2" fmla="val 180"/>
                <a:gd name="f3" fmla="val w"/>
                <a:gd name="f4" fmla="val h"/>
                <a:gd name="f5" fmla="val 0"/>
                <a:gd name="f6" fmla="val 2141"/>
                <a:gd name="f7" fmla="val 198"/>
                <a:gd name="f8" fmla="val 156"/>
                <a:gd name="f9" fmla="+- 0 0 0"/>
                <a:gd name="f10" fmla="*/ f3 1 2141"/>
                <a:gd name="f11" fmla="*/ f4 1 198"/>
                <a:gd name="f12" fmla="*/ f9 f0 1"/>
                <a:gd name="f13" fmla="*/ 0 f10 1"/>
                <a:gd name="f14" fmla="*/ 2141 f10 1"/>
                <a:gd name="f15" fmla="*/ 198 f11 1"/>
                <a:gd name="f16" fmla="*/ 0 f11 1"/>
                <a:gd name="f17" fmla="*/ 2860 f10 1"/>
                <a:gd name="f18" fmla="*/ f12 1 f2"/>
                <a:gd name="f19" fmla="*/ 208 f11 1"/>
                <a:gd name="f20" fmla="*/ 264 f11 1"/>
                <a:gd name="f21" fmla="+- f18 0 f1"/>
              </a:gdLst>
              <a:ahLst/>
              <a:cxnLst>
                <a:cxn ang="3cd4">
                  <a:pos x="hc" y="t"/>
                </a:cxn>
                <a:cxn ang="0">
                  <a:pos x="r" y="vc"/>
                </a:cxn>
                <a:cxn ang="cd4">
                  <a:pos x="hc" y="b"/>
                </a:cxn>
                <a:cxn ang="cd2">
                  <a:pos x="l" y="vc"/>
                </a:cxn>
                <a:cxn ang="f21">
                  <a:pos x="f17" y="f16"/>
                </a:cxn>
                <a:cxn ang="f21">
                  <a:pos x="f13" y="f19"/>
                </a:cxn>
                <a:cxn ang="f21">
                  <a:pos x="f13" y="f20"/>
                </a:cxn>
                <a:cxn ang="f21">
                  <a:pos x="f17" y="f16"/>
                </a:cxn>
                <a:cxn ang="f21">
                  <a:pos x="f17" y="f16"/>
                </a:cxn>
              </a:cxnLst>
              <a:rect l="f13" t="f16" r="f14" b="f15"/>
              <a:pathLst>
                <a:path w="2141" h="198">
                  <a:moveTo>
                    <a:pt x="f6" y="f5"/>
                  </a:moveTo>
                  <a:lnTo>
                    <a:pt x="f5" y="f8"/>
                  </a:lnTo>
                  <a:lnTo>
                    <a:pt x="f5" y="f7"/>
                  </a:lnTo>
                  <a:lnTo>
                    <a:pt x="f6" y="f5"/>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0" name="Freeform 9"/>
            <p:cNvSpPr/>
            <p:nvPr/>
          </p:nvSpPr>
          <p:spPr>
            <a:xfrm>
              <a:off x="0" y="6942240"/>
              <a:ext cx="6327720" cy="609480"/>
            </a:xfrm>
            <a:custGeom>
              <a:avLst/>
              <a:gdLst>
                <a:gd name="f0" fmla="val 10800000"/>
                <a:gd name="f1" fmla="val 5400000"/>
                <a:gd name="f2" fmla="val 180"/>
                <a:gd name="f3" fmla="val w"/>
                <a:gd name="f4" fmla="val h"/>
                <a:gd name="f5" fmla="val 0"/>
                <a:gd name="f6" fmla="val 3623"/>
                <a:gd name="f7" fmla="val 348"/>
                <a:gd name="f8" fmla="val 311"/>
                <a:gd name="f9" fmla="val 42"/>
                <a:gd name="f10" fmla="val 264"/>
                <a:gd name="f11" fmla="+- 0 0 0"/>
                <a:gd name="f12" fmla="*/ f3 1 3623"/>
                <a:gd name="f13" fmla="*/ f4 1 348"/>
                <a:gd name="f14" fmla="*/ f11 f0 1"/>
                <a:gd name="f15" fmla="*/ 0 f12 1"/>
                <a:gd name="f16" fmla="*/ 3623 f12 1"/>
                <a:gd name="f17" fmla="*/ 348 f13 1"/>
                <a:gd name="f18" fmla="*/ 0 f13 1"/>
                <a:gd name="f19" fmla="*/ 468 f13 1"/>
                <a:gd name="f20" fmla="*/ f14 1 f2"/>
                <a:gd name="f21" fmla="*/ 414 f12 1"/>
                <a:gd name="f22" fmla="*/ 4831 f12 1"/>
                <a:gd name="f23" fmla="*/ 56 f13 1"/>
                <a:gd name="f24" fmla="*/ 354 f13 1"/>
                <a:gd name="f25" fmla="+- f20 0 f1"/>
              </a:gdLst>
              <a:ahLst/>
              <a:cxnLst>
                <a:cxn ang="3cd4">
                  <a:pos x="hc" y="t"/>
                </a:cxn>
                <a:cxn ang="0">
                  <a:pos x="r" y="vc"/>
                </a:cxn>
                <a:cxn ang="cd4">
                  <a:pos x="hc" y="b"/>
                </a:cxn>
                <a:cxn ang="cd2">
                  <a:pos x="l" y="vc"/>
                </a:cxn>
                <a:cxn ang="f25">
                  <a:pos x="f15" y="f19"/>
                </a:cxn>
                <a:cxn ang="f25">
                  <a:pos x="f21" y="f19"/>
                </a:cxn>
                <a:cxn ang="f25">
                  <a:pos x="f22" y="f23"/>
                </a:cxn>
                <a:cxn ang="f25">
                  <a:pos x="f22" y="f18"/>
                </a:cxn>
                <a:cxn ang="f25">
                  <a:pos x="f15" y="f24"/>
                </a:cxn>
                <a:cxn ang="f25">
                  <a:pos x="f15" y="f19"/>
                </a:cxn>
                <a:cxn ang="f25">
                  <a:pos x="f15" y="f19"/>
                </a:cxn>
              </a:cxnLst>
              <a:rect l="f15" t="f18" r="f16" b="f17"/>
              <a:pathLst>
                <a:path w="3623" h="348">
                  <a:moveTo>
                    <a:pt x="f5" y="f7"/>
                  </a:moveTo>
                  <a:lnTo>
                    <a:pt x="f8" y="f7"/>
                  </a:lnTo>
                  <a:lnTo>
                    <a:pt x="f6" y="f9"/>
                  </a:lnTo>
                  <a:lnTo>
                    <a:pt x="f6" y="f5"/>
                  </a:lnTo>
                  <a:lnTo>
                    <a:pt x="f5" y="f10"/>
                  </a:lnTo>
                  <a:lnTo>
                    <a:pt x="f5" y="f7"/>
                  </a:lnTo>
                  <a:close/>
                </a:path>
              </a:pathLst>
            </a:custGeom>
            <a:gradFill>
              <a:gsLst>
                <a:gs pos="0">
                  <a:srgbClr val="000099"/>
                </a:gs>
                <a:gs pos="100000">
                  <a:srgbClr val="00006E"/>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1" name="Freeform 10"/>
            <p:cNvSpPr/>
            <p:nvPr/>
          </p:nvSpPr>
          <p:spPr>
            <a:xfrm>
              <a:off x="3668759" y="7068960"/>
              <a:ext cx="4394160" cy="482760"/>
            </a:xfrm>
            <a:custGeom>
              <a:avLst/>
              <a:gdLst>
                <a:gd name="f0" fmla="val 10800000"/>
                <a:gd name="f1" fmla="val 5400000"/>
                <a:gd name="f2" fmla="val 180"/>
                <a:gd name="f3" fmla="val w"/>
                <a:gd name="f4" fmla="val h"/>
                <a:gd name="f5" fmla="val 0"/>
                <a:gd name="f6" fmla="val 2517"/>
                <a:gd name="f7" fmla="val 276"/>
                <a:gd name="f8" fmla="val 2182"/>
                <a:gd name="f9" fmla="val 204"/>
                <a:gd name="f10" fmla="val 2260"/>
                <a:gd name="f11" fmla="+- 0 0 0"/>
                <a:gd name="f12" fmla="*/ f3 1 2517"/>
                <a:gd name="f13" fmla="*/ f4 1 276"/>
                <a:gd name="f14" fmla="*/ f11 f0 1"/>
                <a:gd name="f15" fmla="*/ 0 f12 1"/>
                <a:gd name="f16" fmla="*/ 2517 f12 1"/>
                <a:gd name="f17" fmla="*/ 276 f13 1"/>
                <a:gd name="f18" fmla="*/ 0 f13 1"/>
                <a:gd name="f19" fmla="*/ 2907 f12 1"/>
                <a:gd name="f20" fmla="*/ 369 f13 1"/>
                <a:gd name="f21" fmla="*/ f14 1 f2"/>
                <a:gd name="f22" fmla="*/ 3353 f12 1"/>
                <a:gd name="f23" fmla="*/ 273 f13 1"/>
                <a:gd name="f24" fmla="*/ 3011 f12 1"/>
                <a:gd name="f25" fmla="+- f21 0 f1"/>
              </a:gdLst>
              <a:ahLst/>
              <a:cxnLst>
                <a:cxn ang="3cd4">
                  <a:pos x="hc" y="t"/>
                </a:cxn>
                <a:cxn ang="0">
                  <a:pos x="r" y="vc"/>
                </a:cxn>
                <a:cxn ang="cd4">
                  <a:pos x="hc" y="b"/>
                </a:cxn>
                <a:cxn ang="cd2">
                  <a:pos x="l" y="vc"/>
                </a:cxn>
                <a:cxn ang="f25">
                  <a:pos x="f19" y="f20"/>
                </a:cxn>
                <a:cxn ang="f25">
                  <a:pos x="f22" y="f23"/>
                </a:cxn>
                <a:cxn ang="f25">
                  <a:pos x="f24" y="f18"/>
                </a:cxn>
                <a:cxn ang="f25">
                  <a:pos x="f15" y="f20"/>
                </a:cxn>
                <a:cxn ang="f25">
                  <a:pos x="f19" y="f20"/>
                </a:cxn>
                <a:cxn ang="f25">
                  <a:pos x="f19" y="f20"/>
                </a:cxn>
              </a:cxnLst>
              <a:rect l="f15" t="f18" r="f16" b="f17"/>
              <a:pathLst>
                <a:path w="2517" h="276">
                  <a:moveTo>
                    <a:pt x="f8" y="f7"/>
                  </a:moveTo>
                  <a:lnTo>
                    <a:pt x="f6" y="f9"/>
                  </a:lnTo>
                  <a:lnTo>
                    <a:pt x="f10" y="f5"/>
                  </a:lnTo>
                  <a:lnTo>
                    <a:pt x="f5" y="f7"/>
                  </a:lnTo>
                  <a:lnTo>
                    <a:pt x="f8"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2" name="Freeform 11"/>
            <p:cNvSpPr/>
            <p:nvPr/>
          </p:nvSpPr>
          <p:spPr>
            <a:xfrm>
              <a:off x="7613640" y="6764400"/>
              <a:ext cx="2455919" cy="662040"/>
            </a:xfrm>
            <a:custGeom>
              <a:avLst/>
              <a:gdLst>
                <a:gd name="f0" fmla="val 10800000"/>
                <a:gd name="f1" fmla="val 5400000"/>
                <a:gd name="f2" fmla="val 180"/>
                <a:gd name="f3" fmla="val w"/>
                <a:gd name="f4" fmla="val h"/>
                <a:gd name="f5" fmla="val 0"/>
                <a:gd name="f6" fmla="val 1405"/>
                <a:gd name="f7" fmla="val 378"/>
                <a:gd name="f8" fmla="val 126"/>
                <a:gd name="f9" fmla="val 174"/>
                <a:gd name="f10" fmla="val 257"/>
                <a:gd name="f11" fmla="+- 0 0 0"/>
                <a:gd name="f12" fmla="*/ f3 1 1405"/>
                <a:gd name="f13" fmla="*/ f4 1 378"/>
                <a:gd name="f14" fmla="*/ f11 f0 1"/>
                <a:gd name="f15" fmla="*/ 0 f12 1"/>
                <a:gd name="f16" fmla="*/ 1405 f12 1"/>
                <a:gd name="f17" fmla="*/ 378 f13 1"/>
                <a:gd name="f18" fmla="*/ 0 f13 1"/>
                <a:gd name="f19" fmla="*/ 1878 f12 1"/>
                <a:gd name="f20" fmla="*/ 169 f13 1"/>
                <a:gd name="f21" fmla="*/ f14 1 f2"/>
                <a:gd name="f22" fmla="*/ 234 f13 1"/>
                <a:gd name="f23" fmla="*/ 344 f12 1"/>
                <a:gd name="f24" fmla="*/ 507 f13 1"/>
                <a:gd name="f25" fmla="+- f21 0 f1"/>
              </a:gdLst>
              <a:ahLst/>
              <a:cxnLst>
                <a:cxn ang="3cd4">
                  <a:pos x="hc" y="t"/>
                </a:cxn>
                <a:cxn ang="0">
                  <a:pos x="r" y="vc"/>
                </a:cxn>
                <a:cxn ang="cd4">
                  <a:pos x="hc" y="b"/>
                </a:cxn>
                <a:cxn ang="cd2">
                  <a:pos x="l" y="vc"/>
                </a:cxn>
                <a:cxn ang="f25">
                  <a:pos x="f19" y="f20"/>
                </a:cxn>
                <a:cxn ang="f25">
                  <a:pos x="f19" y="f18"/>
                </a:cxn>
                <a:cxn ang="f25">
                  <a:pos x="f15" y="f22"/>
                </a:cxn>
                <a:cxn ang="f25">
                  <a:pos x="f23" y="f24"/>
                </a:cxn>
                <a:cxn ang="f25">
                  <a:pos x="f19" y="f20"/>
                </a:cxn>
                <a:cxn ang="f25">
                  <a:pos x="f19" y="f20"/>
                </a:cxn>
              </a:cxnLst>
              <a:rect l="f15" t="f18" r="f16" b="f17"/>
              <a:pathLst>
                <a:path w="1405" h="378">
                  <a:moveTo>
                    <a:pt x="f6" y="f8"/>
                  </a:moveTo>
                  <a:lnTo>
                    <a:pt x="f6" y="f5"/>
                  </a:lnTo>
                  <a:lnTo>
                    <a:pt x="f5" y="f9"/>
                  </a:lnTo>
                  <a:lnTo>
                    <a:pt x="f10" y="f7"/>
                  </a:lnTo>
                  <a:lnTo>
                    <a:pt x="f6" y="f8"/>
                  </a:lnTo>
                  <a:close/>
                </a:path>
              </a:pathLst>
            </a:custGeom>
            <a:gradFill>
              <a:gsLst>
                <a:gs pos="0">
                  <a:srgbClr val="07079B"/>
                </a:gs>
                <a:gs pos="100000">
                  <a:srgbClr val="000099"/>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3" name="Freeform 12"/>
            <p:cNvSpPr/>
            <p:nvPr/>
          </p:nvSpPr>
          <p:spPr>
            <a:xfrm>
              <a:off x="8796240" y="5506920"/>
              <a:ext cx="1273320" cy="419040"/>
            </a:xfrm>
            <a:custGeom>
              <a:avLst/>
              <a:gdLst>
                <a:gd name="f0" fmla="val 10800000"/>
                <a:gd name="f1" fmla="val 5400000"/>
                <a:gd name="f2" fmla="val 180"/>
                <a:gd name="f3" fmla="val w"/>
                <a:gd name="f4" fmla="val h"/>
                <a:gd name="f5" fmla="val 0"/>
                <a:gd name="f6" fmla="val 729"/>
                <a:gd name="f7" fmla="val 240"/>
                <a:gd name="f8" fmla="val 6"/>
                <a:gd name="f9" fmla="+- 0 0 0"/>
                <a:gd name="f10" fmla="*/ f3 1 729"/>
                <a:gd name="f11" fmla="*/ f4 1 240"/>
                <a:gd name="f12" fmla="*/ f9 f0 1"/>
                <a:gd name="f13" fmla="*/ 0 f10 1"/>
                <a:gd name="f14" fmla="*/ 729 f10 1"/>
                <a:gd name="f15" fmla="*/ 240 f11 1"/>
                <a:gd name="f16" fmla="*/ 0 f11 1"/>
                <a:gd name="f17" fmla="*/ 970 f10 1"/>
                <a:gd name="f18" fmla="*/ 319 f11 1"/>
                <a:gd name="f19" fmla="*/ f12 1 f2"/>
                <a:gd name="f20" fmla="*/ 9 f11 1"/>
                <a:gd name="f21" fmla="+- f19 0 f1"/>
              </a:gdLst>
              <a:ahLst/>
              <a:cxnLst>
                <a:cxn ang="3cd4">
                  <a:pos x="hc" y="t"/>
                </a:cxn>
                <a:cxn ang="0">
                  <a:pos x="r" y="vc"/>
                </a:cxn>
                <a:cxn ang="cd4">
                  <a:pos x="hc" y="b"/>
                </a:cxn>
                <a:cxn ang="cd2">
                  <a:pos x="l" y="vc"/>
                </a:cxn>
                <a:cxn ang="f21">
                  <a:pos x="f17" y="f18"/>
                </a:cxn>
                <a:cxn ang="f21">
                  <a:pos x="f13" y="f16"/>
                </a:cxn>
                <a:cxn ang="f21">
                  <a:pos x="f13" y="f20"/>
                </a:cxn>
                <a:cxn ang="f21">
                  <a:pos x="f17" y="f18"/>
                </a:cxn>
                <a:cxn ang="f21">
                  <a:pos x="f17" y="f18"/>
                </a:cxn>
              </a:cxnLst>
              <a:rect l="f13" t="f16" r="f14" b="f15"/>
              <a:pathLst>
                <a:path w="729" h="240">
                  <a:moveTo>
                    <a:pt x="f6" y="f7"/>
                  </a:moveTo>
                  <a:lnTo>
                    <a:pt x="f5" y="f5"/>
                  </a:lnTo>
                  <a:lnTo>
                    <a:pt x="f5" y="f8"/>
                  </a:lnTo>
                  <a:lnTo>
                    <a:pt x="f6"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4" name="Freeform 13"/>
            <p:cNvSpPr/>
            <p:nvPr/>
          </p:nvSpPr>
          <p:spPr>
            <a:xfrm>
              <a:off x="0" y="2600280"/>
              <a:ext cx="8796240" cy="2924279"/>
            </a:xfrm>
            <a:custGeom>
              <a:avLst/>
              <a:gdLst>
                <a:gd name="f0" fmla="val 10800000"/>
                <a:gd name="f1" fmla="val 5400000"/>
                <a:gd name="f2" fmla="val 180"/>
                <a:gd name="f3" fmla="val w"/>
                <a:gd name="f4" fmla="val h"/>
                <a:gd name="f5" fmla="val 0"/>
                <a:gd name="f6" fmla="val 5035"/>
                <a:gd name="f7" fmla="val 1672"/>
                <a:gd name="f8" fmla="val 72"/>
                <a:gd name="f9" fmla="val 1666"/>
                <a:gd name="f10" fmla="+- 0 0 0"/>
                <a:gd name="f11" fmla="*/ f3 1 5035"/>
                <a:gd name="f12" fmla="*/ f4 1 1672"/>
                <a:gd name="f13" fmla="*/ f10 f0 1"/>
                <a:gd name="f14" fmla="*/ 0 f11 1"/>
                <a:gd name="f15" fmla="*/ 5035 f11 1"/>
                <a:gd name="f16" fmla="*/ 1672 f12 1"/>
                <a:gd name="f17" fmla="*/ 0 f12 1"/>
                <a:gd name="f18" fmla="*/ 96 f12 1"/>
                <a:gd name="f19" fmla="*/ f13 1 f2"/>
                <a:gd name="f20" fmla="*/ 6716 f11 1"/>
                <a:gd name="f21" fmla="*/ 2235 f12 1"/>
                <a:gd name="f22" fmla="*/ 2228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035" h="1672">
                  <a:moveTo>
                    <a:pt x="f5" y="f8"/>
                  </a:moveTo>
                  <a:lnTo>
                    <a:pt x="f6" y="f7"/>
                  </a:lnTo>
                  <a:lnTo>
                    <a:pt x="f6" y="f9"/>
                  </a:lnTo>
                  <a:lnTo>
                    <a:pt x="f5" y="f5"/>
                  </a:lnTo>
                  <a:lnTo>
                    <a:pt x="f5" y="f8"/>
                  </a:lnTo>
                  <a:close/>
                </a:path>
              </a:pathLst>
            </a:custGeom>
            <a:gradFill>
              <a:gsLst>
                <a:gs pos="0">
                  <a:srgbClr val="000099"/>
                </a:gs>
                <a:gs pos="100000">
                  <a:srgbClr val="000053"/>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5" name="Freeform 14"/>
            <p:cNvSpPr/>
            <p:nvPr/>
          </p:nvSpPr>
          <p:spPr>
            <a:xfrm>
              <a:off x="8796240" y="5329080"/>
              <a:ext cx="1273320" cy="557280"/>
            </a:xfrm>
            <a:custGeom>
              <a:avLst/>
              <a:gdLst>
                <a:gd name="f0" fmla="val 10800000"/>
                <a:gd name="f1" fmla="val 5400000"/>
                <a:gd name="f2" fmla="val 180"/>
                <a:gd name="f3" fmla="val w"/>
                <a:gd name="f4" fmla="val h"/>
                <a:gd name="f5" fmla="val 0"/>
                <a:gd name="f6" fmla="val 729"/>
                <a:gd name="f7" fmla="val 318"/>
                <a:gd name="f8" fmla="val 312"/>
                <a:gd name="f9" fmla="val 54"/>
                <a:gd name="f10" fmla="+- 0 0 0"/>
                <a:gd name="f11" fmla="*/ f3 1 729"/>
                <a:gd name="f12" fmla="*/ f4 1 318"/>
                <a:gd name="f13" fmla="*/ f10 f0 1"/>
                <a:gd name="f14" fmla="*/ 0 f11 1"/>
                <a:gd name="f15" fmla="*/ 729 f11 1"/>
                <a:gd name="f16" fmla="*/ 318 f12 1"/>
                <a:gd name="f17" fmla="*/ 0 f12 1"/>
                <a:gd name="f18" fmla="*/ 970 f11 1"/>
                <a:gd name="f19" fmla="*/ 427 f12 1"/>
                <a:gd name="f20" fmla="*/ f13 1 f2"/>
                <a:gd name="f21" fmla="*/ 419 f12 1"/>
                <a:gd name="f22" fmla="*/ 73 f12 1"/>
                <a:gd name="f23" fmla="+- f20 0 f1"/>
              </a:gdLst>
              <a:ahLst/>
              <a:cxnLst>
                <a:cxn ang="3cd4">
                  <a:pos x="hc" y="t"/>
                </a:cxn>
                <a:cxn ang="0">
                  <a:pos x="r" y="vc"/>
                </a:cxn>
                <a:cxn ang="cd4">
                  <a:pos x="hc" y="b"/>
                </a:cxn>
                <a:cxn ang="cd2">
                  <a:pos x="l" y="vc"/>
                </a:cxn>
                <a:cxn ang="f23">
                  <a:pos x="f18" y="f19"/>
                </a:cxn>
                <a:cxn ang="f23">
                  <a:pos x="f18" y="f21"/>
                </a:cxn>
                <a:cxn ang="f23">
                  <a:pos x="f14" y="f17"/>
                </a:cxn>
                <a:cxn ang="f23">
                  <a:pos x="f14" y="f22"/>
                </a:cxn>
                <a:cxn ang="f23">
                  <a:pos x="f18" y="f19"/>
                </a:cxn>
                <a:cxn ang="f23">
                  <a:pos x="f18" y="f19"/>
                </a:cxn>
              </a:cxnLst>
              <a:rect l="f14" t="f17" r="f15" b="f16"/>
              <a:pathLst>
                <a:path w="729" h="318">
                  <a:moveTo>
                    <a:pt x="f6" y="f7"/>
                  </a:moveTo>
                  <a:lnTo>
                    <a:pt x="f6" y="f8"/>
                  </a:lnTo>
                  <a:lnTo>
                    <a:pt x="f5" y="f5"/>
                  </a:lnTo>
                  <a:lnTo>
                    <a:pt x="f5" y="f9"/>
                  </a:lnTo>
                  <a:lnTo>
                    <a:pt x="f6" y="f7"/>
                  </a:lnTo>
                  <a:close/>
                </a:path>
              </a:pathLst>
            </a:custGeom>
            <a:gradFill>
              <a:gsLst>
                <a:gs pos="0">
                  <a:srgbClr val="000099"/>
                </a:gs>
                <a:gs pos="100000">
                  <a:srgbClr val="00008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6" name="Freeform 15"/>
            <p:cNvSpPr/>
            <p:nvPr/>
          </p:nvSpPr>
          <p:spPr>
            <a:xfrm>
              <a:off x="0" y="1603440"/>
              <a:ext cx="8796240" cy="3821039"/>
            </a:xfrm>
            <a:custGeom>
              <a:avLst/>
              <a:gdLst>
                <a:gd name="f0" fmla="val 10800000"/>
                <a:gd name="f1" fmla="val 5400000"/>
                <a:gd name="f2" fmla="val 180"/>
                <a:gd name="f3" fmla="val w"/>
                <a:gd name="f4" fmla="val h"/>
                <a:gd name="f5" fmla="val 0"/>
                <a:gd name="f6" fmla="val 5035"/>
                <a:gd name="f7" fmla="val 2188"/>
                <a:gd name="f8" fmla="val 396"/>
                <a:gd name="f9" fmla="val 2134"/>
                <a:gd name="f10" fmla="+- 0 0 0"/>
                <a:gd name="f11" fmla="*/ f3 1 5035"/>
                <a:gd name="f12" fmla="*/ f4 1 2188"/>
                <a:gd name="f13" fmla="*/ f10 f0 1"/>
                <a:gd name="f14" fmla="*/ 0 f11 1"/>
                <a:gd name="f15" fmla="*/ 5035 f11 1"/>
                <a:gd name="f16" fmla="*/ 2188 f12 1"/>
                <a:gd name="f17" fmla="*/ 0 f12 1"/>
                <a:gd name="f18" fmla="*/ 528 f12 1"/>
                <a:gd name="f19" fmla="*/ f13 1 f2"/>
                <a:gd name="f20" fmla="*/ 6716 f11 1"/>
                <a:gd name="f21" fmla="*/ 2919 f12 1"/>
                <a:gd name="f22" fmla="*/ 2847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035" h="2188">
                  <a:moveTo>
                    <a:pt x="f5" y="f8"/>
                  </a:moveTo>
                  <a:lnTo>
                    <a:pt x="f6" y="f7"/>
                  </a:lnTo>
                  <a:lnTo>
                    <a:pt x="f6" y="f9"/>
                  </a:lnTo>
                  <a:lnTo>
                    <a:pt x="f5" y="f5"/>
                  </a:lnTo>
                  <a:lnTo>
                    <a:pt x="f5" y="f8"/>
                  </a:lnTo>
                  <a:close/>
                </a:path>
              </a:pathLst>
            </a:custGeom>
            <a:gradFill>
              <a:gsLst>
                <a:gs pos="0">
                  <a:srgbClr val="000080"/>
                </a:gs>
                <a:gs pos="100000">
                  <a:srgbClr val="000055"/>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7" name="Freeform 16"/>
            <p:cNvSpPr/>
            <p:nvPr/>
          </p:nvSpPr>
          <p:spPr>
            <a:xfrm>
              <a:off x="4014720" y="0"/>
              <a:ext cx="5521320" cy="4762440"/>
            </a:xfrm>
            <a:custGeom>
              <a:avLst/>
              <a:gdLst>
                <a:gd name="f0" fmla="val 10800000"/>
                <a:gd name="f1" fmla="val 5400000"/>
                <a:gd name="f2" fmla="val 180"/>
                <a:gd name="f3" fmla="val w"/>
                <a:gd name="f4" fmla="val h"/>
                <a:gd name="f5" fmla="val 0"/>
                <a:gd name="f6" fmla="val 3163"/>
                <a:gd name="f7" fmla="val 2727"/>
                <a:gd name="f8" fmla="val 3145"/>
                <a:gd name="f9" fmla="val 2704"/>
                <a:gd name="f10" fmla="val 102"/>
                <a:gd name="f11" fmla="+- 0 0 0"/>
                <a:gd name="f12" fmla="*/ f3 1 3163"/>
                <a:gd name="f13" fmla="*/ f4 1 2727"/>
                <a:gd name="f14" fmla="*/ f11 f0 1"/>
                <a:gd name="f15" fmla="*/ 0 f12 1"/>
                <a:gd name="f16" fmla="*/ 3163 f12 1"/>
                <a:gd name="f17" fmla="*/ 2727 f13 1"/>
                <a:gd name="f18" fmla="*/ 0 f13 1"/>
                <a:gd name="f19" fmla="*/ f14 1 f2"/>
                <a:gd name="f20" fmla="*/ 4187 f12 1"/>
                <a:gd name="f21" fmla="*/ 3637 f13 1"/>
                <a:gd name="f22" fmla="*/ 4212 f12 1"/>
                <a:gd name="f23" fmla="*/ 3606 f13 1"/>
                <a:gd name="f24" fmla="*/ 135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3163" h="2727">
                  <a:moveTo>
                    <a:pt x="f5" y="f5"/>
                  </a:moveTo>
                  <a:lnTo>
                    <a:pt x="f8" y="f7"/>
                  </a:lnTo>
                  <a:lnTo>
                    <a:pt x="f6" y="f9"/>
                  </a:lnTo>
                  <a:lnTo>
                    <a:pt x="f10" y="f5"/>
                  </a:lnTo>
                  <a:lnTo>
                    <a:pt x="f5" y="f5"/>
                  </a:lnTo>
                  <a:close/>
                </a:path>
              </a:pathLst>
            </a:custGeom>
            <a:gradFill>
              <a:gsLst>
                <a:gs pos="0">
                  <a:srgbClr val="000099"/>
                </a:gs>
                <a:gs pos="100000">
                  <a:srgbClr val="00006A"/>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8" name="Freeform 17"/>
            <p:cNvSpPr/>
            <p:nvPr/>
          </p:nvSpPr>
          <p:spPr>
            <a:xfrm>
              <a:off x="9505800" y="4721400"/>
              <a:ext cx="565200" cy="522000"/>
            </a:xfrm>
            <a:custGeom>
              <a:avLst/>
              <a:gdLst>
                <a:gd name="f0" fmla="val 10800000"/>
                <a:gd name="f1" fmla="val 5400000"/>
                <a:gd name="f2" fmla="val 180"/>
                <a:gd name="f3" fmla="val w"/>
                <a:gd name="f4" fmla="val h"/>
                <a:gd name="f5" fmla="val 0"/>
                <a:gd name="f6" fmla="val 323"/>
                <a:gd name="f7" fmla="val 299"/>
                <a:gd name="f8" fmla="val 263"/>
                <a:gd name="f9" fmla="val 18"/>
                <a:gd name="f10" fmla="val 23"/>
                <a:gd name="f11" fmla="+- 0 0 0"/>
                <a:gd name="f12" fmla="*/ f3 1 323"/>
                <a:gd name="f13" fmla="*/ f4 1 299"/>
                <a:gd name="f14" fmla="*/ f11 f0 1"/>
                <a:gd name="f15" fmla="*/ 0 f12 1"/>
                <a:gd name="f16" fmla="*/ 323 f12 1"/>
                <a:gd name="f17" fmla="*/ 299 f13 1"/>
                <a:gd name="f18" fmla="*/ 0 f13 1"/>
                <a:gd name="f19" fmla="*/ 432 f12 1"/>
                <a:gd name="f20" fmla="*/ 398 f13 1"/>
                <a:gd name="f21" fmla="*/ f14 1 f2"/>
                <a:gd name="f22" fmla="*/ 350 f13 1"/>
                <a:gd name="f23" fmla="*/ 24 f12 1"/>
                <a:gd name="f24" fmla="*/ 31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323" h="299">
                  <a:moveTo>
                    <a:pt x="f6" y="f7"/>
                  </a:moveTo>
                  <a:lnTo>
                    <a:pt x="f6" y="f8"/>
                  </a:lnTo>
                  <a:lnTo>
                    <a:pt x="f9" y="f5"/>
                  </a:lnTo>
                  <a:lnTo>
                    <a:pt x="f5" y="f10"/>
                  </a:lnTo>
                  <a:lnTo>
                    <a:pt x="f6" y="f7"/>
                  </a:lnTo>
                  <a:close/>
                </a:path>
              </a:pathLst>
            </a:custGeom>
            <a:gradFill>
              <a:gsLst>
                <a:gs pos="0">
                  <a:srgbClr val="0E0E9E"/>
                </a:gs>
                <a:gs pos="100000">
                  <a:srgbClr val="000099"/>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9" name="Freeform 18"/>
            <p:cNvSpPr/>
            <p:nvPr/>
          </p:nvSpPr>
          <p:spPr>
            <a:xfrm>
              <a:off x="9578880" y="4522680"/>
              <a:ext cx="492120" cy="585720"/>
            </a:xfrm>
            <a:custGeom>
              <a:avLst/>
              <a:gdLst>
                <a:gd name="f0" fmla="val 10800000"/>
                <a:gd name="f1" fmla="val 5400000"/>
                <a:gd name="f2" fmla="val 180"/>
                <a:gd name="f3" fmla="val w"/>
                <a:gd name="f4" fmla="val h"/>
                <a:gd name="f5" fmla="val 0"/>
                <a:gd name="f6" fmla="val 281"/>
                <a:gd name="f7" fmla="val 335"/>
                <a:gd name="f8" fmla="val 173"/>
                <a:gd name="f9" fmla="val 96"/>
                <a:gd name="f10" fmla="val 90"/>
                <a:gd name="f11" fmla="+- 0 0 0"/>
                <a:gd name="f12" fmla="*/ f3 1 281"/>
                <a:gd name="f13" fmla="*/ f4 1 335"/>
                <a:gd name="f14" fmla="*/ f11 f0 1"/>
                <a:gd name="f15" fmla="*/ 0 f12 1"/>
                <a:gd name="f16" fmla="*/ 281 f12 1"/>
                <a:gd name="f17" fmla="*/ 335 f13 1"/>
                <a:gd name="f18" fmla="*/ 0 f13 1"/>
                <a:gd name="f19" fmla="*/ 377 f12 1"/>
                <a:gd name="f20" fmla="*/ 447 f13 1"/>
                <a:gd name="f21" fmla="*/ f14 1 f2"/>
                <a:gd name="f22" fmla="*/ 231 f13 1"/>
                <a:gd name="f23" fmla="*/ 129 f12 1"/>
                <a:gd name="f24" fmla="*/ 120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281" h="335">
                  <a:moveTo>
                    <a:pt x="f6" y="f7"/>
                  </a:moveTo>
                  <a:lnTo>
                    <a:pt x="f6" y="f8"/>
                  </a:lnTo>
                  <a:lnTo>
                    <a:pt x="f9" y="f5"/>
                  </a:lnTo>
                  <a:lnTo>
                    <a:pt x="f5" y="f10"/>
                  </a:lnTo>
                  <a:lnTo>
                    <a:pt x="f6"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0" name="Freeform 19"/>
            <p:cNvSpPr/>
            <p:nvPr/>
          </p:nvSpPr>
          <p:spPr>
            <a:xfrm>
              <a:off x="4289400" y="0"/>
              <a:ext cx="5451480" cy="4680000"/>
            </a:xfrm>
            <a:custGeom>
              <a:avLst/>
              <a:gdLst>
                <a:gd name="f0" fmla="val 10800000"/>
                <a:gd name="f1" fmla="val 5400000"/>
                <a:gd name="f2" fmla="val 180"/>
                <a:gd name="f3" fmla="val w"/>
                <a:gd name="f4" fmla="val h"/>
                <a:gd name="f5" fmla="val 0"/>
                <a:gd name="f6" fmla="val 3122"/>
                <a:gd name="f7" fmla="val 2680"/>
                <a:gd name="f8" fmla="val 3026"/>
                <a:gd name="f9" fmla="val 2590"/>
                <a:gd name="f10" fmla="val 383"/>
                <a:gd name="f11" fmla="+- 0 0 0"/>
                <a:gd name="f12" fmla="*/ f3 1 3122"/>
                <a:gd name="f13" fmla="*/ f4 1 2680"/>
                <a:gd name="f14" fmla="*/ f11 f0 1"/>
                <a:gd name="f15" fmla="*/ 0 f12 1"/>
                <a:gd name="f16" fmla="*/ 3122 f12 1"/>
                <a:gd name="f17" fmla="*/ 2680 f13 1"/>
                <a:gd name="f18" fmla="*/ 0 f13 1"/>
                <a:gd name="f19" fmla="*/ f14 1 f2"/>
                <a:gd name="f20" fmla="*/ 4032 f12 1"/>
                <a:gd name="f21" fmla="*/ 3573 f13 1"/>
                <a:gd name="f22" fmla="*/ 4161 f12 1"/>
                <a:gd name="f23" fmla="*/ 3453 f13 1"/>
                <a:gd name="f24" fmla="*/ 511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3122" h="2680">
                  <a:moveTo>
                    <a:pt x="f5" y="f5"/>
                  </a:moveTo>
                  <a:lnTo>
                    <a:pt x="f8" y="f7"/>
                  </a:lnTo>
                  <a:lnTo>
                    <a:pt x="f6" y="f9"/>
                  </a:lnTo>
                  <a:lnTo>
                    <a:pt x="f10" y="f5"/>
                  </a:lnTo>
                  <a:lnTo>
                    <a:pt x="f5" y="f5"/>
                  </a:lnTo>
                  <a:close/>
                </a:path>
              </a:pathLst>
            </a:custGeom>
            <a:gradFill>
              <a:gsLst>
                <a:gs pos="0">
                  <a:srgbClr val="000099"/>
                </a:gs>
                <a:gs pos="100000">
                  <a:srgbClr val="000046"/>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1" name="Freeform 20"/>
            <p:cNvSpPr/>
            <p:nvPr/>
          </p:nvSpPr>
          <p:spPr>
            <a:xfrm>
              <a:off x="9839160" y="4427640"/>
              <a:ext cx="230400" cy="230040"/>
            </a:xfrm>
            <a:custGeom>
              <a:avLst/>
              <a:gdLst>
                <a:gd name="f0" fmla="val 10800000"/>
                <a:gd name="f1" fmla="val 5400000"/>
                <a:gd name="f2" fmla="val 180"/>
                <a:gd name="f3" fmla="val w"/>
                <a:gd name="f4" fmla="val h"/>
                <a:gd name="f5" fmla="val 0"/>
                <a:gd name="f6" fmla="val 132"/>
                <a:gd name="f7" fmla="+- 0 0 0"/>
                <a:gd name="f8" fmla="*/ f3 1 132"/>
                <a:gd name="f9" fmla="*/ f4 1 132"/>
                <a:gd name="f10" fmla="*/ f7 f0 1"/>
                <a:gd name="f11" fmla="*/ 0 f8 1"/>
                <a:gd name="f12" fmla="*/ 132 f8 1"/>
                <a:gd name="f13" fmla="*/ 132 f9 1"/>
                <a:gd name="f14" fmla="*/ 0 f9 1"/>
                <a:gd name="f15" fmla="*/ 175 f8 1"/>
                <a:gd name="f16" fmla="*/ 175 f9 1"/>
                <a:gd name="f17" fmla="*/ f10 1 f2"/>
                <a:gd name="f18" fmla="+- f17 0 f1"/>
              </a:gdLst>
              <a:ahLst/>
              <a:cxnLst>
                <a:cxn ang="3cd4">
                  <a:pos x="hc" y="t"/>
                </a:cxn>
                <a:cxn ang="0">
                  <a:pos x="r" y="vc"/>
                </a:cxn>
                <a:cxn ang="cd4">
                  <a:pos x="hc" y="b"/>
                </a:cxn>
                <a:cxn ang="cd2">
                  <a:pos x="l" y="vc"/>
                </a:cxn>
                <a:cxn ang="f18">
                  <a:pos x="f15" y="f16"/>
                </a:cxn>
                <a:cxn ang="f18">
                  <a:pos x="f11" y="f14"/>
                </a:cxn>
                <a:cxn ang="f18">
                  <a:pos x="f11" y="f14"/>
                </a:cxn>
                <a:cxn ang="f18">
                  <a:pos x="f15" y="f16"/>
                </a:cxn>
                <a:cxn ang="f18">
                  <a:pos x="f15" y="f16"/>
                </a:cxn>
              </a:cxnLst>
              <a:rect l="f11" t="f14" r="f12" b="f13"/>
              <a:pathLst>
                <a:path w="132" h="132">
                  <a:moveTo>
                    <a:pt x="f6" y="f6"/>
                  </a:moveTo>
                  <a:lnTo>
                    <a:pt x="f5" y="f5"/>
                  </a:lnTo>
                  <a:lnTo>
                    <a:pt x="f6" y="f6"/>
                  </a:lnTo>
                  <a:close/>
                </a:path>
              </a:pathLst>
            </a:custGeom>
            <a:solidFill>
              <a:srgbClr val="FF99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2" name="Freeform 21"/>
            <p:cNvSpPr/>
            <p:nvPr/>
          </p:nvSpPr>
          <p:spPr>
            <a:xfrm>
              <a:off x="5440320" y="0"/>
              <a:ext cx="4394160" cy="4427640"/>
            </a:xfrm>
            <a:custGeom>
              <a:avLst/>
              <a:gdLst>
                <a:gd name="f0" fmla="val 10800000"/>
                <a:gd name="f1" fmla="val 5400000"/>
                <a:gd name="f2" fmla="val 180"/>
                <a:gd name="f3" fmla="val w"/>
                <a:gd name="f4" fmla="val h"/>
                <a:gd name="f5" fmla="val 0"/>
                <a:gd name="f6" fmla="val 2517"/>
                <a:gd name="f7" fmla="val 2536"/>
                <a:gd name="f8" fmla="val 66"/>
                <a:gd name="f9" fmla="+- 0 0 0"/>
                <a:gd name="f10" fmla="*/ f3 1 2517"/>
                <a:gd name="f11" fmla="*/ f4 1 2536"/>
                <a:gd name="f12" fmla="*/ f9 f0 1"/>
                <a:gd name="f13" fmla="*/ 0 f10 1"/>
                <a:gd name="f14" fmla="*/ 2517 f10 1"/>
                <a:gd name="f15" fmla="*/ 2536 f11 1"/>
                <a:gd name="f16" fmla="*/ 0 f11 1"/>
                <a:gd name="f17" fmla="*/ f12 1 f2"/>
                <a:gd name="f18" fmla="*/ 3353 f10 1"/>
                <a:gd name="f19" fmla="*/ 3380 f11 1"/>
                <a:gd name="f20" fmla="*/ 88 f10 1"/>
                <a:gd name="f21" fmla="+- f17 0 f1"/>
              </a:gdLst>
              <a:ahLst/>
              <a:cxnLst>
                <a:cxn ang="3cd4">
                  <a:pos x="hc" y="t"/>
                </a:cxn>
                <a:cxn ang="0">
                  <a:pos x="r" y="vc"/>
                </a:cxn>
                <a:cxn ang="cd4">
                  <a:pos x="hc" y="b"/>
                </a:cxn>
                <a:cxn ang="cd2">
                  <a:pos x="l" y="vc"/>
                </a:cxn>
                <a:cxn ang="f21">
                  <a:pos x="f13" y="f16"/>
                </a:cxn>
                <a:cxn ang="f21">
                  <a:pos x="f18" y="f19"/>
                </a:cxn>
                <a:cxn ang="f21">
                  <a:pos x="f18" y="f19"/>
                </a:cxn>
                <a:cxn ang="f21">
                  <a:pos x="f20" y="f16"/>
                </a:cxn>
                <a:cxn ang="f21">
                  <a:pos x="f13" y="f16"/>
                </a:cxn>
                <a:cxn ang="f21">
                  <a:pos x="f13" y="f16"/>
                </a:cxn>
              </a:cxnLst>
              <a:rect l="f13" t="f16" r="f14" b="f15"/>
              <a:pathLst>
                <a:path w="2517" h="2536">
                  <a:moveTo>
                    <a:pt x="f5" y="f5"/>
                  </a:moveTo>
                  <a:lnTo>
                    <a:pt x="f6" y="f7"/>
                  </a:lnTo>
                  <a:lnTo>
                    <a:pt x="f8" y="f5"/>
                  </a:lnTo>
                  <a:lnTo>
                    <a:pt x="f5" y="f5"/>
                  </a:lnTo>
                  <a:close/>
                </a:path>
              </a:pathLst>
            </a:custGeom>
            <a:gradFill>
              <a:gsLst>
                <a:gs pos="0">
                  <a:srgbClr val="000099"/>
                </a:gs>
                <a:gs pos="100000">
                  <a:srgbClr val="00004E"/>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3" name="Freeform 22"/>
            <p:cNvSpPr/>
            <p:nvPr/>
          </p:nvSpPr>
          <p:spPr>
            <a:xfrm>
              <a:off x="6097680" y="0"/>
              <a:ext cx="3844800" cy="4334040"/>
            </a:xfrm>
            <a:custGeom>
              <a:avLst/>
              <a:gdLst>
                <a:gd name="f0" fmla="val 10800000"/>
                <a:gd name="f1" fmla="val 5400000"/>
                <a:gd name="f2" fmla="val 180"/>
                <a:gd name="f3" fmla="val w"/>
                <a:gd name="f4" fmla="val h"/>
                <a:gd name="f5" fmla="val 0"/>
                <a:gd name="f6" fmla="val 2200"/>
                <a:gd name="f7" fmla="val 2482"/>
                <a:gd name="f8" fmla="val 2188"/>
                <a:gd name="f9" fmla="val 2476"/>
                <a:gd name="f10" fmla="val 317"/>
                <a:gd name="f11" fmla="+- 0 0 0"/>
                <a:gd name="f12" fmla="*/ f3 1 2200"/>
                <a:gd name="f13" fmla="*/ f4 1 2482"/>
                <a:gd name="f14" fmla="*/ f11 f0 1"/>
                <a:gd name="f15" fmla="*/ 0 f12 1"/>
                <a:gd name="f16" fmla="*/ 2200 f12 1"/>
                <a:gd name="f17" fmla="*/ 2482 f13 1"/>
                <a:gd name="f18" fmla="*/ 0 f13 1"/>
                <a:gd name="f19" fmla="*/ f14 1 f2"/>
                <a:gd name="f20" fmla="*/ 2922 f12 1"/>
                <a:gd name="f21" fmla="*/ 3309 f13 1"/>
                <a:gd name="f22" fmla="*/ 2938 f12 1"/>
                <a:gd name="f23" fmla="*/ 3300 f13 1"/>
                <a:gd name="f24" fmla="*/ 423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2200" h="2482">
                  <a:moveTo>
                    <a:pt x="f5" y="f5"/>
                  </a:moveTo>
                  <a:lnTo>
                    <a:pt x="f8" y="f7"/>
                  </a:lnTo>
                  <a:lnTo>
                    <a:pt x="f6" y="f9"/>
                  </a:lnTo>
                  <a:lnTo>
                    <a:pt x="f10" y="f5"/>
                  </a:lnTo>
                  <a:lnTo>
                    <a:pt x="f5" y="f5"/>
                  </a:lnTo>
                  <a:close/>
                </a:path>
              </a:pathLst>
            </a:custGeom>
            <a:gradFill>
              <a:gsLst>
                <a:gs pos="0">
                  <a:srgbClr val="000080"/>
                </a:gs>
                <a:gs pos="100000">
                  <a:srgbClr val="000064"/>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4" name="Freeform 23"/>
            <p:cNvSpPr/>
            <p:nvPr/>
          </p:nvSpPr>
          <p:spPr>
            <a:xfrm>
              <a:off x="9923400" y="4322880"/>
              <a:ext cx="146160" cy="168120"/>
            </a:xfrm>
            <a:custGeom>
              <a:avLst/>
              <a:gdLst>
                <a:gd name="f0" fmla="val 10800000"/>
                <a:gd name="f1" fmla="val 5400000"/>
                <a:gd name="f2" fmla="val 180"/>
                <a:gd name="f3" fmla="val w"/>
                <a:gd name="f4" fmla="val h"/>
                <a:gd name="f5" fmla="val 0"/>
                <a:gd name="f6" fmla="val 84"/>
                <a:gd name="f7" fmla="val 96"/>
                <a:gd name="f8" fmla="val 90"/>
                <a:gd name="f9" fmla="val 12"/>
                <a:gd name="f10" fmla="val 6"/>
                <a:gd name="f11" fmla="+- 0 0 0"/>
                <a:gd name="f12" fmla="*/ f3 1 84"/>
                <a:gd name="f13" fmla="*/ f4 1 96"/>
                <a:gd name="f14" fmla="*/ f11 f0 1"/>
                <a:gd name="f15" fmla="*/ 0 f12 1"/>
                <a:gd name="f16" fmla="*/ 84 f12 1"/>
                <a:gd name="f17" fmla="*/ 96 f13 1"/>
                <a:gd name="f18" fmla="*/ 0 f13 1"/>
                <a:gd name="f19" fmla="*/ 111 f12 1"/>
                <a:gd name="f20" fmla="*/ 129 f13 1"/>
                <a:gd name="f21" fmla="*/ f14 1 f2"/>
                <a:gd name="f22" fmla="*/ 120 f13 1"/>
                <a:gd name="f23" fmla="*/ 15 f12 1"/>
                <a:gd name="f24" fmla="*/ 9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84" h="96">
                  <a:moveTo>
                    <a:pt x="f6" y="f7"/>
                  </a:moveTo>
                  <a:lnTo>
                    <a:pt x="f6" y="f8"/>
                  </a:lnTo>
                  <a:lnTo>
                    <a:pt x="f9" y="f5"/>
                  </a:lnTo>
                  <a:lnTo>
                    <a:pt x="f5" y="f10"/>
                  </a:lnTo>
                  <a:lnTo>
                    <a:pt x="f6" y="f7"/>
                  </a:lnTo>
                  <a:close/>
                </a:path>
              </a:pathLst>
            </a:custGeom>
            <a:gradFill>
              <a:gsLst>
                <a:gs pos="0">
                  <a:srgbClr val="1616A1"/>
                </a:gs>
                <a:gs pos="100000">
                  <a:srgbClr val="000099"/>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5" name="Freeform 24"/>
            <p:cNvSpPr/>
            <p:nvPr/>
          </p:nvSpPr>
          <p:spPr>
            <a:xfrm>
              <a:off x="9799560" y="1487519"/>
              <a:ext cx="271440" cy="903240"/>
            </a:xfrm>
            <a:custGeom>
              <a:avLst/>
              <a:gdLst>
                <a:gd name="f0" fmla="val 10800000"/>
                <a:gd name="f1" fmla="val 5400000"/>
                <a:gd name="f2" fmla="val 180"/>
                <a:gd name="f3" fmla="val w"/>
                <a:gd name="f4" fmla="val h"/>
                <a:gd name="f5" fmla="val 0"/>
                <a:gd name="f6" fmla="val 155"/>
                <a:gd name="f7" fmla="val 516"/>
                <a:gd name="f8" fmla="val 204"/>
                <a:gd name="f9" fmla="val 77"/>
                <a:gd name="f10" fmla="val 192"/>
                <a:gd name="f11" fmla="+- 0 0 0"/>
                <a:gd name="f12" fmla="*/ f3 1 155"/>
                <a:gd name="f13" fmla="*/ f4 1 516"/>
                <a:gd name="f14" fmla="*/ f11 f0 1"/>
                <a:gd name="f15" fmla="*/ 0 f12 1"/>
                <a:gd name="f16" fmla="*/ 155 f12 1"/>
                <a:gd name="f17" fmla="*/ 516 f13 1"/>
                <a:gd name="f18" fmla="*/ 0 f13 1"/>
                <a:gd name="f19" fmla="*/ 209 f12 1"/>
                <a:gd name="f20" fmla="*/ 691 f13 1"/>
                <a:gd name="f21" fmla="*/ f14 1 f2"/>
                <a:gd name="f22" fmla="*/ 273 f13 1"/>
                <a:gd name="f23" fmla="*/ 104 f12 1"/>
                <a:gd name="f24" fmla="*/ 258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155" h="516">
                  <a:moveTo>
                    <a:pt x="f6" y="f7"/>
                  </a:moveTo>
                  <a:lnTo>
                    <a:pt x="f6" y="f8"/>
                  </a:lnTo>
                  <a:lnTo>
                    <a:pt x="f9" y="f5"/>
                  </a:lnTo>
                  <a:lnTo>
                    <a:pt x="f5" y="f10"/>
                  </a:lnTo>
                  <a:lnTo>
                    <a:pt x="f6" y="f7"/>
                  </a:lnTo>
                  <a:close/>
                </a:path>
              </a:pathLst>
            </a:custGeom>
            <a:solidFill>
              <a:srgbClr val="00008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6" name="Freeform 25"/>
            <p:cNvSpPr/>
            <p:nvPr/>
          </p:nvSpPr>
          <p:spPr>
            <a:xfrm>
              <a:off x="8931240" y="0"/>
              <a:ext cx="1003320" cy="1824119"/>
            </a:xfrm>
            <a:custGeom>
              <a:avLst/>
              <a:gdLst>
                <a:gd name="f0" fmla="val 10800000"/>
                <a:gd name="f1" fmla="val 5400000"/>
                <a:gd name="f2" fmla="val 180"/>
                <a:gd name="f3" fmla="val w"/>
                <a:gd name="f4" fmla="val h"/>
                <a:gd name="f5" fmla="val 0"/>
                <a:gd name="f6" fmla="val 574"/>
                <a:gd name="f7" fmla="val 1043"/>
                <a:gd name="f8" fmla="val 497"/>
                <a:gd name="f9" fmla="val 851"/>
                <a:gd name="f10" fmla="val 251"/>
                <a:gd name="f11" fmla="+- 0 0 0"/>
                <a:gd name="f12" fmla="*/ f3 1 574"/>
                <a:gd name="f13" fmla="*/ f4 1 1043"/>
                <a:gd name="f14" fmla="*/ f11 f0 1"/>
                <a:gd name="f15" fmla="*/ 0 f12 1"/>
                <a:gd name="f16" fmla="*/ 574 f12 1"/>
                <a:gd name="f17" fmla="*/ 1043 f13 1"/>
                <a:gd name="f18" fmla="*/ 0 f13 1"/>
                <a:gd name="f19" fmla="*/ f14 1 f2"/>
                <a:gd name="f20" fmla="*/ 663 f12 1"/>
                <a:gd name="f21" fmla="*/ 1395 f13 1"/>
                <a:gd name="f22" fmla="*/ 766 f12 1"/>
                <a:gd name="f23" fmla="*/ 1137 f13 1"/>
                <a:gd name="f24" fmla="*/ 335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574" h="1043">
                  <a:moveTo>
                    <a:pt x="f5" y="f5"/>
                  </a:moveTo>
                  <a:lnTo>
                    <a:pt x="f8" y="f7"/>
                  </a:lnTo>
                  <a:lnTo>
                    <a:pt x="f6" y="f9"/>
                  </a:lnTo>
                  <a:lnTo>
                    <a:pt x="f10" y="f5"/>
                  </a:lnTo>
                  <a:lnTo>
                    <a:pt x="f5" y="f5"/>
                  </a:lnTo>
                  <a:close/>
                </a:path>
              </a:pathLst>
            </a:custGeom>
            <a:gradFill>
              <a:gsLst>
                <a:gs pos="0">
                  <a:srgbClr val="000080"/>
                </a:gs>
                <a:gs pos="100000">
                  <a:srgbClr val="000055"/>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7" name="Freeform 26"/>
            <p:cNvSpPr/>
            <p:nvPr/>
          </p:nvSpPr>
          <p:spPr>
            <a:xfrm>
              <a:off x="9462960" y="0"/>
              <a:ext cx="596880" cy="1392120"/>
            </a:xfrm>
            <a:custGeom>
              <a:avLst/>
              <a:gdLst>
                <a:gd name="f0" fmla="val 10800000"/>
                <a:gd name="f1" fmla="val 5400000"/>
                <a:gd name="f2" fmla="val 180"/>
                <a:gd name="f3" fmla="val w"/>
                <a:gd name="f4" fmla="val h"/>
                <a:gd name="f5" fmla="val 0"/>
                <a:gd name="f6" fmla="val 341"/>
                <a:gd name="f7" fmla="val 797"/>
                <a:gd name="f8" fmla="val 144"/>
                <a:gd name="f9" fmla="val 287"/>
                <a:gd name="f10" fmla="val 653"/>
                <a:gd name="f11" fmla="+- 0 0 0"/>
                <a:gd name="f12" fmla="*/ f3 1 341"/>
                <a:gd name="f13" fmla="*/ f4 1 797"/>
                <a:gd name="f14" fmla="*/ f11 f0 1"/>
                <a:gd name="f15" fmla="*/ 0 f12 1"/>
                <a:gd name="f16" fmla="*/ 341 f12 1"/>
                <a:gd name="f17" fmla="*/ 797 f13 1"/>
                <a:gd name="f18" fmla="*/ 0 f13 1"/>
                <a:gd name="f19" fmla="*/ 193 f12 1"/>
                <a:gd name="f20" fmla="*/ f14 1 f2"/>
                <a:gd name="f21" fmla="*/ 384 f12 1"/>
                <a:gd name="f22" fmla="*/ 1062 f13 1"/>
                <a:gd name="f23" fmla="*/ 458 f12 1"/>
                <a:gd name="f24" fmla="*/ 870 f13 1"/>
                <a:gd name="f25" fmla="+- f20 0 f1"/>
              </a:gdLst>
              <a:ahLst/>
              <a:cxnLst>
                <a:cxn ang="3cd4">
                  <a:pos x="hc" y="t"/>
                </a:cxn>
                <a:cxn ang="0">
                  <a:pos x="r" y="vc"/>
                </a:cxn>
                <a:cxn ang="cd4">
                  <a:pos x="hc" y="b"/>
                </a:cxn>
                <a:cxn ang="cd2">
                  <a:pos x="l" y="vc"/>
                </a:cxn>
                <a:cxn ang="f25">
                  <a:pos x="f19" y="f18"/>
                </a:cxn>
                <a:cxn ang="f25">
                  <a:pos x="f15" y="f18"/>
                </a:cxn>
                <a:cxn ang="f25">
                  <a:pos x="f21" y="f22"/>
                </a:cxn>
                <a:cxn ang="f25">
                  <a:pos x="f23" y="f24"/>
                </a:cxn>
                <a:cxn ang="f25">
                  <a:pos x="f19" y="f18"/>
                </a:cxn>
                <a:cxn ang="f25">
                  <a:pos x="f19" y="f18"/>
                </a:cxn>
              </a:cxnLst>
              <a:rect l="f15" t="f18" r="f16" b="f17"/>
              <a:pathLst>
                <a:path w="341" h="797">
                  <a:moveTo>
                    <a:pt x="f8" y="f5"/>
                  </a:moveTo>
                  <a:lnTo>
                    <a:pt x="f5" y="f5"/>
                  </a:lnTo>
                  <a:lnTo>
                    <a:pt x="f9" y="f7"/>
                  </a:lnTo>
                  <a:lnTo>
                    <a:pt x="f6" y="f10"/>
                  </a:lnTo>
                  <a:lnTo>
                    <a:pt x="f8" y="f5"/>
                  </a:lnTo>
                  <a:close/>
                </a:path>
              </a:pathLst>
            </a:custGeom>
            <a:gradFill>
              <a:gsLst>
                <a:gs pos="0">
                  <a:srgbClr val="000080"/>
                </a:gs>
                <a:gs pos="100000">
                  <a:srgbClr val="000059"/>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8" name="Freeform 27"/>
            <p:cNvSpPr/>
            <p:nvPr/>
          </p:nvSpPr>
          <p:spPr>
            <a:xfrm>
              <a:off x="9966240" y="1143000"/>
              <a:ext cx="104760" cy="544680"/>
            </a:xfrm>
            <a:custGeom>
              <a:avLst/>
              <a:gdLst>
                <a:gd name="f0" fmla="val 10800000"/>
                <a:gd name="f1" fmla="val 5400000"/>
                <a:gd name="f2" fmla="val 180"/>
                <a:gd name="f3" fmla="val w"/>
                <a:gd name="f4" fmla="val h"/>
                <a:gd name="f5" fmla="val 0"/>
                <a:gd name="f6" fmla="val 60"/>
                <a:gd name="f7" fmla="val 312"/>
                <a:gd name="f8" fmla="val 144"/>
                <a:gd name="f9" fmla="val 6"/>
                <a:gd name="f10" fmla="val 54"/>
                <a:gd name="f11" fmla="+- 0 0 0"/>
                <a:gd name="f12" fmla="*/ f3 1 60"/>
                <a:gd name="f13" fmla="*/ f4 1 312"/>
                <a:gd name="f14" fmla="*/ f11 f0 1"/>
                <a:gd name="f15" fmla="*/ 0 f12 1"/>
                <a:gd name="f16" fmla="*/ 60 f12 1"/>
                <a:gd name="f17" fmla="*/ 312 f13 1"/>
                <a:gd name="f18" fmla="*/ 0 f13 1"/>
                <a:gd name="f19" fmla="*/ 191 f13 1"/>
                <a:gd name="f20" fmla="*/ f14 1 f2"/>
                <a:gd name="f21" fmla="*/ 80 f12 1"/>
                <a:gd name="f22" fmla="*/ 414 f13 1"/>
                <a:gd name="f23" fmla="*/ 9 f13 1"/>
                <a:gd name="f24" fmla="*/ 72 f12 1"/>
                <a:gd name="f25" fmla="+- f20 0 f1"/>
              </a:gdLst>
              <a:ahLst/>
              <a:cxnLst>
                <a:cxn ang="3cd4">
                  <a:pos x="hc" y="t"/>
                </a:cxn>
                <a:cxn ang="0">
                  <a:pos x="r" y="vc"/>
                </a:cxn>
                <a:cxn ang="cd4">
                  <a:pos x="hc" y="b"/>
                </a:cxn>
                <a:cxn ang="cd2">
                  <a:pos x="l" y="vc"/>
                </a:cxn>
                <a:cxn ang="f25">
                  <a:pos x="f15" y="f19"/>
                </a:cxn>
                <a:cxn ang="f25">
                  <a:pos x="f21" y="f22"/>
                </a:cxn>
                <a:cxn ang="f25">
                  <a:pos x="f21" y="f23"/>
                </a:cxn>
                <a:cxn ang="f25">
                  <a:pos x="f24" y="f18"/>
                </a:cxn>
                <a:cxn ang="f25">
                  <a:pos x="f15" y="f19"/>
                </a:cxn>
                <a:cxn ang="f25">
                  <a:pos x="f15" y="f19"/>
                </a:cxn>
              </a:cxnLst>
              <a:rect l="f15" t="f18" r="f16" b="f17"/>
              <a:pathLst>
                <a:path w="60" h="312">
                  <a:moveTo>
                    <a:pt x="f5" y="f8"/>
                  </a:moveTo>
                  <a:lnTo>
                    <a:pt x="f6" y="f7"/>
                  </a:lnTo>
                  <a:lnTo>
                    <a:pt x="f6" y="f9"/>
                  </a:lnTo>
                  <a:lnTo>
                    <a:pt x="f10" y="f5"/>
                  </a:lnTo>
                  <a:lnTo>
                    <a:pt x="f5" y="f8"/>
                  </a:lnTo>
                  <a:close/>
                </a:path>
              </a:pathLst>
            </a:custGeom>
            <a:solidFill>
              <a:srgbClr val="00008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9" name="Freeform 28"/>
            <p:cNvSpPr/>
            <p:nvPr/>
          </p:nvSpPr>
          <p:spPr>
            <a:xfrm>
              <a:off x="3240" y="2801880"/>
              <a:ext cx="10059840" cy="3259080"/>
            </a:xfrm>
            <a:custGeom>
              <a:avLst/>
              <a:gdLst>
                <a:gd name="f0" fmla="val 10800000"/>
                <a:gd name="f1" fmla="val 5400000"/>
                <a:gd name="f2" fmla="val 180"/>
                <a:gd name="f3" fmla="val w"/>
                <a:gd name="f4" fmla="val h"/>
                <a:gd name="f5" fmla="val 0"/>
                <a:gd name="f6" fmla="val 5740"/>
                <a:gd name="f7" fmla="val 1864"/>
                <a:gd name="f8" fmla="val 371"/>
                <a:gd name="f9" fmla="val 1834"/>
                <a:gd name="f10" fmla="+- 0 0 0"/>
                <a:gd name="f11" fmla="*/ f3 1 5740"/>
                <a:gd name="f12" fmla="*/ f4 1 1864"/>
                <a:gd name="f13" fmla="*/ f10 f0 1"/>
                <a:gd name="f14" fmla="*/ 0 f11 1"/>
                <a:gd name="f15" fmla="*/ 5740 f11 1"/>
                <a:gd name="f16" fmla="*/ 1864 f12 1"/>
                <a:gd name="f17" fmla="*/ 0 f12 1"/>
                <a:gd name="f18" fmla="*/ 497 f12 1"/>
                <a:gd name="f19" fmla="*/ f13 1 f2"/>
                <a:gd name="f20" fmla="*/ 7730 f11 1"/>
                <a:gd name="f21" fmla="*/ 2492 f12 1"/>
                <a:gd name="f22" fmla="*/ 2453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1864">
                  <a:moveTo>
                    <a:pt x="f5" y="f8"/>
                  </a:moveTo>
                  <a:lnTo>
                    <a:pt x="f6" y="f7"/>
                  </a:lnTo>
                  <a:lnTo>
                    <a:pt x="f6" y="f9"/>
                  </a:lnTo>
                  <a:lnTo>
                    <a:pt x="f5" y="f5"/>
                  </a:lnTo>
                  <a:lnTo>
                    <a:pt x="f5" y="f8"/>
                  </a:lnTo>
                  <a:close/>
                </a:path>
              </a:pathLst>
            </a:custGeom>
            <a:gradFill>
              <a:gsLst>
                <a:gs pos="0">
                  <a:srgbClr val="000099"/>
                </a:gs>
                <a:gs pos="100000">
                  <a:srgbClr val="000060"/>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0" name="Freeform 29"/>
            <p:cNvSpPr/>
            <p:nvPr/>
          </p:nvSpPr>
          <p:spPr>
            <a:xfrm>
              <a:off x="10063080" y="6087960"/>
              <a:ext cx="9720" cy="11160"/>
            </a:xfrm>
            <a:custGeom>
              <a:avLst/>
              <a:gdLst>
                <a:gd name="f0" fmla="val 10800000"/>
                <a:gd name="f1" fmla="val 5400000"/>
                <a:gd name="f2" fmla="val 180"/>
                <a:gd name="f3" fmla="val w"/>
                <a:gd name="f4" fmla="val h"/>
                <a:gd name="f5" fmla="val 0"/>
                <a:gd name="f6" fmla="val 6"/>
                <a:gd name="f7" fmla="+- 0 0 0"/>
                <a:gd name="f8" fmla="*/ f3 1 6"/>
                <a:gd name="f9" fmla="*/ f4 1 6"/>
                <a:gd name="f10" fmla="*/ f7 f0 1"/>
                <a:gd name="f11" fmla="*/ 0 f8 1"/>
                <a:gd name="f12" fmla="*/ 6 f8 1"/>
                <a:gd name="f13" fmla="*/ 6 f9 1"/>
                <a:gd name="f14" fmla="*/ 0 f9 1"/>
                <a:gd name="f15" fmla="*/ 9 f9 1"/>
                <a:gd name="f16" fmla="*/ f10 1 f2"/>
                <a:gd name="f17" fmla="+- f16 0 f1"/>
              </a:gdLst>
              <a:ahLst/>
              <a:cxnLst>
                <a:cxn ang="3cd4">
                  <a:pos x="hc" y="t"/>
                </a:cxn>
                <a:cxn ang="0">
                  <a:pos x="r" y="vc"/>
                </a:cxn>
                <a:cxn ang="cd4">
                  <a:pos x="hc" y="b"/>
                </a:cxn>
                <a:cxn ang="cd2">
                  <a:pos x="l" y="vc"/>
                </a:cxn>
                <a:cxn ang="f17">
                  <a:pos x="f12" y="f15"/>
                </a:cxn>
                <a:cxn ang="f17">
                  <a:pos x="f11" y="f14"/>
                </a:cxn>
                <a:cxn ang="f17">
                  <a:pos x="f11" y="f15"/>
                </a:cxn>
                <a:cxn ang="f17">
                  <a:pos x="f12" y="f15"/>
                </a:cxn>
                <a:cxn ang="f17">
                  <a:pos x="f12" y="f15"/>
                </a:cxn>
              </a:cxnLst>
              <a:rect l="f11" t="f14" r="f12" b="f13"/>
              <a:pathLst>
                <a:path w="6" h="6">
                  <a:moveTo>
                    <a:pt x="f6" y="f6"/>
                  </a:moveTo>
                  <a:lnTo>
                    <a:pt x="f5" y="f5"/>
                  </a:lnTo>
                  <a:lnTo>
                    <a:pt x="f5" y="f6"/>
                  </a:lnTo>
                  <a:lnTo>
                    <a:pt x="f6" y="f6"/>
                  </a:lnTo>
                  <a:close/>
                </a:path>
              </a:pathLst>
            </a:custGeom>
            <a:solidFill>
              <a:srgbClr val="18FF0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1" name="Freeform 30"/>
            <p:cNvSpPr/>
            <p:nvPr/>
          </p:nvSpPr>
          <p:spPr>
            <a:xfrm>
              <a:off x="3240" y="3760919"/>
              <a:ext cx="10059840" cy="2340000"/>
            </a:xfrm>
            <a:custGeom>
              <a:avLst/>
              <a:gdLst>
                <a:gd name="f0" fmla="val 10800000"/>
                <a:gd name="f1" fmla="val 5400000"/>
                <a:gd name="f2" fmla="val 180"/>
                <a:gd name="f3" fmla="val w"/>
                <a:gd name="f4" fmla="val h"/>
                <a:gd name="f5" fmla="val 0"/>
                <a:gd name="f6" fmla="val 5740"/>
                <a:gd name="f7" fmla="val 1337"/>
                <a:gd name="f8" fmla="val 366"/>
                <a:gd name="f9" fmla="val 1331"/>
                <a:gd name="f10" fmla="+- 0 0 0"/>
                <a:gd name="f11" fmla="*/ f3 1 5740"/>
                <a:gd name="f12" fmla="*/ f4 1 1337"/>
                <a:gd name="f13" fmla="*/ f10 f0 1"/>
                <a:gd name="f14" fmla="*/ 0 f11 1"/>
                <a:gd name="f15" fmla="*/ 5740 f11 1"/>
                <a:gd name="f16" fmla="*/ 1337 f12 1"/>
                <a:gd name="f17" fmla="*/ 0 f12 1"/>
                <a:gd name="f18" fmla="*/ 491 f12 1"/>
                <a:gd name="f19" fmla="*/ f13 1 f2"/>
                <a:gd name="f20" fmla="*/ 7730 f11 1"/>
                <a:gd name="f21" fmla="*/ 1792 f12 1"/>
                <a:gd name="f22" fmla="*/ 1783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1337">
                  <a:moveTo>
                    <a:pt x="f5" y="f8"/>
                  </a:moveTo>
                  <a:lnTo>
                    <a:pt x="f6" y="f7"/>
                  </a:lnTo>
                  <a:lnTo>
                    <a:pt x="f6" y="f9"/>
                  </a:lnTo>
                  <a:lnTo>
                    <a:pt x="f5" y="f5"/>
                  </a:lnTo>
                  <a:lnTo>
                    <a:pt x="f5" y="f8"/>
                  </a:lnTo>
                  <a:close/>
                </a:path>
              </a:pathLst>
            </a:custGeom>
            <a:gradFill>
              <a:gsLst>
                <a:gs pos="0">
                  <a:srgbClr val="000099"/>
                </a:gs>
                <a:gs pos="100000">
                  <a:srgbClr val="00005C"/>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2" name="Freeform 31"/>
            <p:cNvSpPr/>
            <p:nvPr/>
          </p:nvSpPr>
          <p:spPr>
            <a:xfrm>
              <a:off x="3240" y="5553000"/>
              <a:ext cx="10059840" cy="723959"/>
            </a:xfrm>
            <a:custGeom>
              <a:avLst/>
              <a:gdLst>
                <a:gd name="f0" fmla="val 10800000"/>
                <a:gd name="f1" fmla="val 5400000"/>
                <a:gd name="f2" fmla="val 180"/>
                <a:gd name="f3" fmla="val w"/>
                <a:gd name="f4" fmla="val h"/>
                <a:gd name="f5" fmla="val 0"/>
                <a:gd name="f6" fmla="val 5740"/>
                <a:gd name="f7" fmla="val 414"/>
                <a:gd name="f8" fmla="val 48"/>
                <a:gd name="f9" fmla="val 402"/>
                <a:gd name="f10" fmla="+- 0 0 0"/>
                <a:gd name="f11" fmla="*/ f3 1 5740"/>
                <a:gd name="f12" fmla="*/ f4 1 414"/>
                <a:gd name="f13" fmla="*/ f10 f0 1"/>
                <a:gd name="f14" fmla="*/ 0 f11 1"/>
                <a:gd name="f15" fmla="*/ 5740 f11 1"/>
                <a:gd name="f16" fmla="*/ 414 f12 1"/>
                <a:gd name="f17" fmla="*/ 0 f12 1"/>
                <a:gd name="f18" fmla="*/ 64 f12 1"/>
                <a:gd name="f19" fmla="*/ f13 1 f2"/>
                <a:gd name="f20" fmla="*/ 7730 f11 1"/>
                <a:gd name="f21" fmla="*/ 553 f12 1"/>
                <a:gd name="f22" fmla="*/ 538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414">
                  <a:moveTo>
                    <a:pt x="f5" y="f8"/>
                  </a:moveTo>
                  <a:lnTo>
                    <a:pt x="f6" y="f7"/>
                  </a:lnTo>
                  <a:lnTo>
                    <a:pt x="f6" y="f9"/>
                  </a:lnTo>
                  <a:lnTo>
                    <a:pt x="f5" y="f5"/>
                  </a:lnTo>
                  <a:lnTo>
                    <a:pt x="f5" y="f8"/>
                  </a:lnTo>
                  <a:close/>
                </a:path>
              </a:pathLst>
            </a:custGeom>
            <a:gradFill>
              <a:gsLst>
                <a:gs pos="0">
                  <a:srgbClr val="000099"/>
                </a:gs>
                <a:gs pos="100000">
                  <a:srgbClr val="000081"/>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3" name="Freeform 32"/>
            <p:cNvSpPr/>
            <p:nvPr/>
          </p:nvSpPr>
          <p:spPr>
            <a:xfrm>
              <a:off x="2270160" y="0"/>
              <a:ext cx="7794720" cy="5553000"/>
            </a:xfrm>
            <a:custGeom>
              <a:avLst/>
              <a:gdLst>
                <a:gd name="f0" fmla="val 10800000"/>
                <a:gd name="f1" fmla="val 5400000"/>
                <a:gd name="f2" fmla="val 180"/>
                <a:gd name="f3" fmla="val w"/>
                <a:gd name="f4" fmla="val h"/>
                <a:gd name="f5" fmla="val 0"/>
                <a:gd name="f6" fmla="val 4448"/>
                <a:gd name="f7" fmla="val 3177"/>
                <a:gd name="f8" fmla="val 3153"/>
                <a:gd name="f9" fmla="val 125"/>
                <a:gd name="f10" fmla="+- 0 0 0"/>
                <a:gd name="f11" fmla="*/ f3 1 4448"/>
                <a:gd name="f12" fmla="*/ f4 1 3177"/>
                <a:gd name="f13" fmla="*/ f10 f0 1"/>
                <a:gd name="f14" fmla="*/ 0 f11 1"/>
                <a:gd name="f15" fmla="*/ 4448 f11 1"/>
                <a:gd name="f16" fmla="*/ 3177 f12 1"/>
                <a:gd name="f17" fmla="*/ 0 f12 1"/>
                <a:gd name="f18" fmla="*/ f13 1 f2"/>
                <a:gd name="f19" fmla="*/ 5989 f11 1"/>
                <a:gd name="f20" fmla="*/ 4247 f12 1"/>
                <a:gd name="f21" fmla="*/ 4215 f12 1"/>
                <a:gd name="f22" fmla="*/ 168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4448" h="3177">
                  <a:moveTo>
                    <a:pt x="f5" y="f5"/>
                  </a:moveTo>
                  <a:lnTo>
                    <a:pt x="f6" y="f7"/>
                  </a:lnTo>
                  <a:lnTo>
                    <a:pt x="f6" y="f8"/>
                  </a:lnTo>
                  <a:lnTo>
                    <a:pt x="f9" y="f5"/>
                  </a:lnTo>
                  <a:lnTo>
                    <a:pt x="f5" y="f5"/>
                  </a:lnTo>
                  <a:close/>
                </a:path>
              </a:pathLst>
            </a:custGeom>
            <a:gradFill>
              <a:gsLst>
                <a:gs pos="0">
                  <a:srgbClr val="000099"/>
                </a:gs>
                <a:gs pos="100000">
                  <a:srgbClr val="00004A"/>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4" name="Freeform 33"/>
            <p:cNvSpPr/>
            <p:nvPr/>
          </p:nvSpPr>
          <p:spPr>
            <a:xfrm>
              <a:off x="5805360" y="0"/>
              <a:ext cx="4254480" cy="4567320"/>
            </a:xfrm>
            <a:custGeom>
              <a:avLst/>
              <a:gdLst>
                <a:gd name="f0" fmla="val 10800000"/>
                <a:gd name="f1" fmla="val 5400000"/>
                <a:gd name="f2" fmla="val 180"/>
                <a:gd name="f3" fmla="val w"/>
                <a:gd name="f4" fmla="val h"/>
                <a:gd name="f5" fmla="val 0"/>
                <a:gd name="f6" fmla="val 2428"/>
                <a:gd name="f7" fmla="val 2614"/>
                <a:gd name="f8" fmla="val 2608"/>
                <a:gd name="f9" fmla="val 66"/>
                <a:gd name="f10" fmla="+- 0 0 0"/>
                <a:gd name="f11" fmla="*/ f3 1 2428"/>
                <a:gd name="f12" fmla="*/ f4 1 2614"/>
                <a:gd name="f13" fmla="*/ f10 f0 1"/>
                <a:gd name="f14" fmla="*/ 0 f11 1"/>
                <a:gd name="f15" fmla="*/ 2428 f11 1"/>
                <a:gd name="f16" fmla="*/ 2614 f12 1"/>
                <a:gd name="f17" fmla="*/ 0 f12 1"/>
                <a:gd name="f18" fmla="*/ f13 1 f2"/>
                <a:gd name="f19" fmla="*/ 3267 f11 1"/>
                <a:gd name="f20" fmla="*/ 3491 f12 1"/>
                <a:gd name="f21" fmla="*/ 3482 f12 1"/>
                <a:gd name="f22" fmla="*/ 89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2428" h="2614">
                  <a:moveTo>
                    <a:pt x="f5" y="f5"/>
                  </a:moveTo>
                  <a:lnTo>
                    <a:pt x="f6" y="f7"/>
                  </a:lnTo>
                  <a:lnTo>
                    <a:pt x="f6" y="f8"/>
                  </a:lnTo>
                  <a:lnTo>
                    <a:pt x="f9" y="f5"/>
                  </a:lnTo>
                  <a:lnTo>
                    <a:pt x="f5" y="f5"/>
                  </a:lnTo>
                  <a:close/>
                </a:path>
              </a:pathLst>
            </a:custGeom>
            <a:gradFill>
              <a:gsLst>
                <a:gs pos="0">
                  <a:srgbClr val="000099"/>
                </a:gs>
                <a:gs pos="100000">
                  <a:srgbClr val="000081"/>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5" name="Freeform 34"/>
            <p:cNvSpPr/>
            <p:nvPr/>
          </p:nvSpPr>
          <p:spPr>
            <a:xfrm>
              <a:off x="6905519" y="0"/>
              <a:ext cx="3154320" cy="4305240"/>
            </a:xfrm>
            <a:custGeom>
              <a:avLst/>
              <a:gdLst>
                <a:gd name="f0" fmla="val 10800000"/>
                <a:gd name="f1" fmla="val 5400000"/>
                <a:gd name="f2" fmla="val 180"/>
                <a:gd name="f3" fmla="val w"/>
                <a:gd name="f4" fmla="val h"/>
                <a:gd name="f5" fmla="val 0"/>
                <a:gd name="f6" fmla="val 1800"/>
                <a:gd name="f7" fmla="val 2464"/>
                <a:gd name="f8" fmla="val 485"/>
                <a:gd name="f9" fmla="val 2248"/>
                <a:gd name="f10" fmla="val 1794"/>
                <a:gd name="f11" fmla="+- 0 0 0"/>
                <a:gd name="f12" fmla="*/ f3 1 1800"/>
                <a:gd name="f13" fmla="*/ f4 1 2464"/>
                <a:gd name="f14" fmla="*/ f11 f0 1"/>
                <a:gd name="f15" fmla="*/ 0 f12 1"/>
                <a:gd name="f16" fmla="*/ 1800 f12 1"/>
                <a:gd name="f17" fmla="*/ 2464 f13 1"/>
                <a:gd name="f18" fmla="*/ 0 f13 1"/>
                <a:gd name="f19" fmla="*/ 654 f12 1"/>
                <a:gd name="f20" fmla="*/ f14 1 f2"/>
                <a:gd name="f21" fmla="*/ 2425 f12 1"/>
                <a:gd name="f22" fmla="*/ 3291 f13 1"/>
                <a:gd name="f23" fmla="*/ 3003 f13 1"/>
                <a:gd name="f24" fmla="*/ 2417 f12 1"/>
                <a:gd name="f25" fmla="+- f20 0 f1"/>
              </a:gdLst>
              <a:ahLst/>
              <a:cxnLst>
                <a:cxn ang="3cd4">
                  <a:pos x="hc" y="t"/>
                </a:cxn>
                <a:cxn ang="0">
                  <a:pos x="r" y="vc"/>
                </a:cxn>
                <a:cxn ang="cd4">
                  <a:pos x="hc" y="b"/>
                </a:cxn>
                <a:cxn ang="cd2">
                  <a:pos x="l" y="vc"/>
                </a:cxn>
                <a:cxn ang="f25">
                  <a:pos x="f19" y="f18"/>
                </a:cxn>
                <a:cxn ang="f25">
                  <a:pos x="f15" y="f18"/>
                </a:cxn>
                <a:cxn ang="f25">
                  <a:pos x="f21" y="f22"/>
                </a:cxn>
                <a:cxn ang="f25">
                  <a:pos x="f21" y="f23"/>
                </a:cxn>
                <a:cxn ang="f25">
                  <a:pos x="f24" y="f23"/>
                </a:cxn>
                <a:cxn ang="f25">
                  <a:pos x="f19" y="f18"/>
                </a:cxn>
                <a:cxn ang="f25">
                  <a:pos x="f19" y="f18"/>
                </a:cxn>
              </a:cxnLst>
              <a:rect l="f15" t="f18" r="f16" b="f17"/>
              <a:pathLst>
                <a:path w="1800" h="2464">
                  <a:moveTo>
                    <a:pt x="f8" y="f5"/>
                  </a:moveTo>
                  <a:lnTo>
                    <a:pt x="f5" y="f5"/>
                  </a:lnTo>
                  <a:lnTo>
                    <a:pt x="f6" y="f7"/>
                  </a:lnTo>
                  <a:lnTo>
                    <a:pt x="f6" y="f9"/>
                  </a:lnTo>
                  <a:lnTo>
                    <a:pt x="f10" y="f9"/>
                  </a:lnTo>
                  <a:lnTo>
                    <a:pt x="f8" y="f5"/>
                  </a:lnTo>
                  <a:close/>
                </a:path>
              </a:pathLst>
            </a:custGeom>
            <a:gradFill>
              <a:gsLst>
                <a:gs pos="0">
                  <a:srgbClr val="000080"/>
                </a:gs>
                <a:gs pos="100000">
                  <a:srgbClr val="000064"/>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6" name="Freeform 35"/>
            <p:cNvSpPr/>
            <p:nvPr/>
          </p:nvSpPr>
          <p:spPr>
            <a:xfrm>
              <a:off x="7902719" y="0"/>
              <a:ext cx="2160360" cy="3622680"/>
            </a:xfrm>
            <a:custGeom>
              <a:avLst/>
              <a:gdLst>
                <a:gd name="f0" fmla="val 10800000"/>
                <a:gd name="f1" fmla="val 5400000"/>
                <a:gd name="f2" fmla="val 180"/>
                <a:gd name="f3" fmla="val w"/>
                <a:gd name="f4" fmla="val h"/>
                <a:gd name="f5" fmla="val 0"/>
                <a:gd name="f6" fmla="val 1232"/>
                <a:gd name="f7" fmla="val 2074"/>
                <a:gd name="f8" fmla="val 2038"/>
                <a:gd name="f9" fmla="val 42"/>
                <a:gd name="f10" fmla="+- 0 0 0"/>
                <a:gd name="f11" fmla="*/ f3 1 1232"/>
                <a:gd name="f12" fmla="*/ f4 1 2074"/>
                <a:gd name="f13" fmla="*/ f10 f0 1"/>
                <a:gd name="f14" fmla="*/ 0 f11 1"/>
                <a:gd name="f15" fmla="*/ 1232 f11 1"/>
                <a:gd name="f16" fmla="*/ 2074 f12 1"/>
                <a:gd name="f17" fmla="*/ 0 f12 1"/>
                <a:gd name="f18" fmla="*/ f13 1 f2"/>
                <a:gd name="f19" fmla="*/ 1661 f11 1"/>
                <a:gd name="f20" fmla="*/ 2768 f12 1"/>
                <a:gd name="f21" fmla="*/ 2720 f12 1"/>
                <a:gd name="f22" fmla="*/ 56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1232" h="2074">
                  <a:moveTo>
                    <a:pt x="f5" y="f5"/>
                  </a:moveTo>
                  <a:lnTo>
                    <a:pt x="f6" y="f7"/>
                  </a:lnTo>
                  <a:lnTo>
                    <a:pt x="f6" y="f8"/>
                  </a:lnTo>
                  <a:lnTo>
                    <a:pt x="f9" y="f5"/>
                  </a:lnTo>
                  <a:lnTo>
                    <a:pt x="f5" y="f5"/>
                  </a:lnTo>
                  <a:close/>
                </a:path>
              </a:pathLst>
            </a:custGeom>
            <a:gradFill>
              <a:gsLst>
                <a:gs pos="0">
                  <a:srgbClr val="000099"/>
                </a:gs>
                <a:gs pos="100000">
                  <a:srgbClr val="000057"/>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7" name="Freeform 36"/>
            <p:cNvSpPr/>
            <p:nvPr/>
          </p:nvSpPr>
          <p:spPr>
            <a:xfrm>
              <a:off x="8209080" y="0"/>
              <a:ext cx="1855799" cy="3384720"/>
            </a:xfrm>
            <a:custGeom>
              <a:avLst/>
              <a:gdLst>
                <a:gd name="f0" fmla="val 10800000"/>
                <a:gd name="f1" fmla="val 5400000"/>
                <a:gd name="f2" fmla="val 180"/>
                <a:gd name="f3" fmla="val w"/>
                <a:gd name="f4" fmla="val h"/>
                <a:gd name="f5" fmla="val 0"/>
                <a:gd name="f6" fmla="val 1058"/>
                <a:gd name="f7" fmla="val 1936"/>
                <a:gd name="f8" fmla="val 1930"/>
                <a:gd name="f9" fmla="val 54"/>
                <a:gd name="f10" fmla="+- 0 0 0"/>
                <a:gd name="f11" fmla="*/ f3 1 1058"/>
                <a:gd name="f12" fmla="*/ f4 1 1936"/>
                <a:gd name="f13" fmla="*/ f10 f0 1"/>
                <a:gd name="f14" fmla="*/ 0 f11 1"/>
                <a:gd name="f15" fmla="*/ 1058 f11 1"/>
                <a:gd name="f16" fmla="*/ 1936 f12 1"/>
                <a:gd name="f17" fmla="*/ 0 f12 1"/>
                <a:gd name="f18" fmla="*/ f13 1 f2"/>
                <a:gd name="f19" fmla="*/ 1428 f11 1"/>
                <a:gd name="f20" fmla="*/ 2588 f12 1"/>
                <a:gd name="f21" fmla="*/ 2579 f12 1"/>
                <a:gd name="f22" fmla="*/ 73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1058" h="1936">
                  <a:moveTo>
                    <a:pt x="f5" y="f5"/>
                  </a:moveTo>
                  <a:lnTo>
                    <a:pt x="f6" y="f7"/>
                  </a:lnTo>
                  <a:lnTo>
                    <a:pt x="f6" y="f8"/>
                  </a:lnTo>
                  <a:lnTo>
                    <a:pt x="f9" y="f5"/>
                  </a:lnTo>
                  <a:lnTo>
                    <a:pt x="f5" y="f5"/>
                  </a:lnTo>
                  <a:close/>
                </a:path>
              </a:pathLst>
            </a:custGeom>
            <a:gradFill>
              <a:gsLst>
                <a:gs pos="0">
                  <a:srgbClr val="000099"/>
                </a:gs>
                <a:gs pos="100000">
                  <a:srgbClr val="00006E"/>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8" name="Freeform 37"/>
            <p:cNvSpPr/>
            <p:nvPr/>
          </p:nvSpPr>
          <p:spPr>
            <a:xfrm>
              <a:off x="8710560" y="0"/>
              <a:ext cx="1352520" cy="2602080"/>
            </a:xfrm>
            <a:custGeom>
              <a:avLst/>
              <a:gdLst>
                <a:gd name="f0" fmla="val 10800000"/>
                <a:gd name="f1" fmla="val 5400000"/>
                <a:gd name="f2" fmla="val 180"/>
                <a:gd name="f3" fmla="val w"/>
                <a:gd name="f4" fmla="val h"/>
                <a:gd name="f5" fmla="val 0"/>
                <a:gd name="f6" fmla="val 771"/>
                <a:gd name="f7" fmla="val 1487"/>
                <a:gd name="f8" fmla="val 1433"/>
                <a:gd name="f9" fmla="val 42"/>
                <a:gd name="f10" fmla="+- 0 0 0"/>
                <a:gd name="f11" fmla="*/ f3 1 771"/>
                <a:gd name="f12" fmla="*/ f4 1 1487"/>
                <a:gd name="f13" fmla="*/ f10 f0 1"/>
                <a:gd name="f14" fmla="*/ 0 f11 1"/>
                <a:gd name="f15" fmla="*/ 771 f11 1"/>
                <a:gd name="f16" fmla="*/ 1487 f12 1"/>
                <a:gd name="f17" fmla="*/ 0 f12 1"/>
                <a:gd name="f18" fmla="*/ 1041 f11 1"/>
                <a:gd name="f19" fmla="*/ 1918 f12 1"/>
                <a:gd name="f20" fmla="*/ f13 1 f2"/>
                <a:gd name="f21" fmla="*/ 56 f11 1"/>
                <a:gd name="f22" fmla="*/ 1992 f12 1"/>
                <a:gd name="f23" fmla="+- f20 0 f1"/>
              </a:gdLst>
              <a:ahLst/>
              <a:cxnLst>
                <a:cxn ang="3cd4">
                  <a:pos x="hc" y="t"/>
                </a:cxn>
                <a:cxn ang="0">
                  <a:pos x="r" y="vc"/>
                </a:cxn>
                <a:cxn ang="cd4">
                  <a:pos x="hc" y="b"/>
                </a:cxn>
                <a:cxn ang="cd2">
                  <a:pos x="l" y="vc"/>
                </a:cxn>
                <a:cxn ang="f23">
                  <a:pos x="f18" y="f19"/>
                </a:cxn>
                <a:cxn ang="f23">
                  <a:pos x="f21" y="f17"/>
                </a:cxn>
                <a:cxn ang="f23">
                  <a:pos x="f14" y="f17"/>
                </a:cxn>
                <a:cxn ang="f23">
                  <a:pos x="f18" y="f22"/>
                </a:cxn>
                <a:cxn ang="f23">
                  <a:pos x="f18" y="f19"/>
                </a:cxn>
                <a:cxn ang="f23">
                  <a:pos x="f18" y="f19"/>
                </a:cxn>
              </a:cxnLst>
              <a:rect l="f14" t="f17" r="f15" b="f16"/>
              <a:pathLst>
                <a:path w="771" h="1487">
                  <a:moveTo>
                    <a:pt x="f6" y="f8"/>
                  </a:moveTo>
                  <a:lnTo>
                    <a:pt x="f9" y="f5"/>
                  </a:lnTo>
                  <a:lnTo>
                    <a:pt x="f5" y="f5"/>
                  </a:lnTo>
                  <a:lnTo>
                    <a:pt x="f6" y="f7"/>
                  </a:lnTo>
                  <a:lnTo>
                    <a:pt x="f6" y="f8"/>
                  </a:lnTo>
                  <a:close/>
                </a:path>
              </a:pathLst>
            </a:custGeom>
            <a:gradFill>
              <a:gsLst>
                <a:gs pos="0">
                  <a:srgbClr val="000099"/>
                </a:gs>
                <a:gs pos="100000">
                  <a:srgbClr val="000078"/>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grpSp>
          <p:nvGrpSpPr>
            <p:cNvPr id="39" name="Group 38"/>
            <p:cNvGrpSpPr/>
            <p:nvPr/>
          </p:nvGrpSpPr>
          <p:grpSpPr>
            <a:xfrm>
              <a:off x="0" y="2855880"/>
              <a:ext cx="10063080" cy="3237120"/>
              <a:chOff x="0" y="2855880"/>
              <a:chExt cx="10063080" cy="3237120"/>
            </a:xfrm>
          </p:grpSpPr>
          <p:sp>
            <p:nvSpPr>
              <p:cNvPr id="40" name="Freeform 39"/>
              <p:cNvSpPr/>
              <p:nvPr/>
            </p:nvSpPr>
            <p:spPr>
              <a:xfrm>
                <a:off x="0" y="2855880"/>
                <a:ext cx="6415200" cy="2292480"/>
              </a:xfrm>
              <a:custGeom>
                <a:avLst/>
                <a:gdLst>
                  <a:gd name="f0" fmla="val 10800000"/>
                  <a:gd name="f1" fmla="val 5400000"/>
                  <a:gd name="f2" fmla="val 180"/>
                  <a:gd name="f3" fmla="val w"/>
                  <a:gd name="f4" fmla="val h"/>
                  <a:gd name="f5" fmla="val 0"/>
                  <a:gd name="f6" fmla="val 3659"/>
                  <a:gd name="f7" fmla="val 1313"/>
                  <a:gd name="f8" fmla="val 366"/>
                  <a:gd name="f9" fmla="val 3635"/>
                  <a:gd name="f10" fmla="val 3647"/>
                  <a:gd name="f11" fmla="val 1235"/>
                  <a:gd name="f12" fmla="val 1163"/>
                  <a:gd name="f13" fmla="+- 0 0 0"/>
                  <a:gd name="f14" fmla="*/ f3 1 3659"/>
                  <a:gd name="f15" fmla="*/ f4 1 1313"/>
                  <a:gd name="f16" fmla="*/ f13 f0 1"/>
                  <a:gd name="f17" fmla="*/ 0 f14 1"/>
                  <a:gd name="f18" fmla="*/ 3659 f14 1"/>
                  <a:gd name="f19" fmla="*/ 1313 f15 1"/>
                  <a:gd name="f20" fmla="*/ 0 f15 1"/>
                  <a:gd name="f21" fmla="*/ f16 1 f2"/>
                  <a:gd name="f22" fmla="*/ 488 f15 1"/>
                  <a:gd name="f23" fmla="*/ 4905 f14 1"/>
                  <a:gd name="f24" fmla="*/ 1749 f15 1"/>
                  <a:gd name="f25" fmla="*/ 4921 f14 1"/>
                  <a:gd name="f26" fmla="*/ 1645 f15 1"/>
                  <a:gd name="f27" fmla="*/ 4938 f14 1"/>
                  <a:gd name="f28" fmla="*/ 1550 f15 1"/>
                  <a:gd name="f29" fmla="+- f21 0 f1"/>
                </a:gdLst>
                <a:ahLst/>
                <a:cxnLst>
                  <a:cxn ang="3cd4">
                    <a:pos x="hc" y="t"/>
                  </a:cxn>
                  <a:cxn ang="0">
                    <a:pos x="r" y="vc"/>
                  </a:cxn>
                  <a:cxn ang="cd4">
                    <a:pos x="hc" y="b"/>
                  </a:cxn>
                  <a:cxn ang="cd2">
                    <a:pos x="l" y="vc"/>
                  </a:cxn>
                  <a:cxn ang="f29">
                    <a:pos x="f17" y="f20"/>
                  </a:cxn>
                  <a:cxn ang="f29">
                    <a:pos x="f17" y="f22"/>
                  </a:cxn>
                  <a:cxn ang="f29">
                    <a:pos x="f23" y="f24"/>
                  </a:cxn>
                  <a:cxn ang="f29">
                    <a:pos x="f25" y="f26"/>
                  </a:cxn>
                  <a:cxn ang="f29">
                    <a:pos x="f27" y="f28"/>
                  </a:cxn>
                  <a:cxn ang="f29">
                    <a:pos x="f17" y="f20"/>
                  </a:cxn>
                  <a:cxn ang="f29">
                    <a:pos x="f17" y="f20"/>
                  </a:cxn>
                </a:cxnLst>
                <a:rect l="f17" t="f20" r="f18" b="f19"/>
                <a:pathLst>
                  <a:path w="3659" h="1313">
                    <a:moveTo>
                      <a:pt x="f5" y="f5"/>
                    </a:moveTo>
                    <a:lnTo>
                      <a:pt x="f5" y="f8"/>
                    </a:lnTo>
                    <a:lnTo>
                      <a:pt x="f9" y="f7"/>
                    </a:lnTo>
                    <a:lnTo>
                      <a:pt x="f10" y="f11"/>
                    </a:lnTo>
                    <a:lnTo>
                      <a:pt x="f6" y="f12"/>
                    </a:lnTo>
                    <a:lnTo>
                      <a:pt x="f5" y="f5"/>
                    </a:lnTo>
                    <a:close/>
                  </a:path>
                </a:pathLst>
              </a:custGeom>
              <a:gradFill>
                <a:gsLst>
                  <a:gs pos="0">
                    <a:srgbClr val="000099"/>
                  </a:gs>
                  <a:gs pos="100000">
                    <a:srgbClr val="00006E"/>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1" name="Freeform 40"/>
              <p:cNvSpPr/>
              <p:nvPr/>
            </p:nvSpPr>
            <p:spPr>
              <a:xfrm>
                <a:off x="6372360" y="4881600"/>
                <a:ext cx="3690720" cy="1211400"/>
              </a:xfrm>
              <a:custGeom>
                <a:avLst/>
                <a:gdLst>
                  <a:gd name="f0" fmla="val 10800000"/>
                  <a:gd name="f1" fmla="val 5400000"/>
                  <a:gd name="f2" fmla="val 180"/>
                  <a:gd name="f3" fmla="val w"/>
                  <a:gd name="f4" fmla="val h"/>
                  <a:gd name="f5" fmla="val 0"/>
                  <a:gd name="f6" fmla="val 2105"/>
                  <a:gd name="f7" fmla="val 695"/>
                  <a:gd name="f8" fmla="val 665"/>
                  <a:gd name="f9" fmla="val 24"/>
                  <a:gd name="f10" fmla="val 12"/>
                  <a:gd name="f11" fmla="val 72"/>
                  <a:gd name="f12" fmla="val 150"/>
                  <a:gd name="f13" fmla="+- 0 0 0"/>
                  <a:gd name="f14" fmla="*/ f3 1 2105"/>
                  <a:gd name="f15" fmla="*/ f4 1 695"/>
                  <a:gd name="f16" fmla="*/ f13 f0 1"/>
                  <a:gd name="f17" fmla="*/ 0 f14 1"/>
                  <a:gd name="f18" fmla="*/ 2105 f14 1"/>
                  <a:gd name="f19" fmla="*/ 695 f15 1"/>
                  <a:gd name="f20" fmla="*/ 0 f15 1"/>
                  <a:gd name="f21" fmla="*/ 2839 f14 1"/>
                  <a:gd name="f22" fmla="*/ 883 f15 1"/>
                  <a:gd name="f23" fmla="*/ f16 1 f2"/>
                  <a:gd name="f24" fmla="*/ 33 f14 1"/>
                  <a:gd name="f25" fmla="*/ 15 f14 1"/>
                  <a:gd name="f26" fmla="*/ 96 f15 1"/>
                  <a:gd name="f27" fmla="*/ 199 f15 1"/>
                  <a:gd name="f28" fmla="*/ 922 f15 1"/>
                  <a:gd name="f29" fmla="+- f23 0 f1"/>
                </a:gdLst>
                <a:ahLst/>
                <a:cxnLst>
                  <a:cxn ang="3cd4">
                    <a:pos x="hc" y="t"/>
                  </a:cxn>
                  <a:cxn ang="0">
                    <a:pos x="r" y="vc"/>
                  </a:cxn>
                  <a:cxn ang="cd4">
                    <a:pos x="hc" y="b"/>
                  </a:cxn>
                  <a:cxn ang="cd2">
                    <a:pos x="l" y="vc"/>
                  </a:cxn>
                  <a:cxn ang="f29">
                    <a:pos x="f21" y="f22"/>
                  </a:cxn>
                  <a:cxn ang="f29">
                    <a:pos x="f24" y="f20"/>
                  </a:cxn>
                  <a:cxn ang="f29">
                    <a:pos x="f25" y="f26"/>
                  </a:cxn>
                  <a:cxn ang="f29">
                    <a:pos x="f17" y="f27"/>
                  </a:cxn>
                  <a:cxn ang="f29">
                    <a:pos x="f21" y="f28"/>
                  </a:cxn>
                  <a:cxn ang="f29">
                    <a:pos x="f21" y="f22"/>
                  </a:cxn>
                  <a:cxn ang="f29">
                    <a:pos x="f21" y="f22"/>
                  </a:cxn>
                </a:cxnLst>
                <a:rect l="f17" t="f20" r="f18" b="f19"/>
                <a:pathLst>
                  <a:path w="2105" h="695">
                    <a:moveTo>
                      <a:pt x="f6" y="f8"/>
                    </a:moveTo>
                    <a:lnTo>
                      <a:pt x="f9" y="f5"/>
                    </a:lnTo>
                    <a:lnTo>
                      <a:pt x="f10" y="f11"/>
                    </a:lnTo>
                    <a:lnTo>
                      <a:pt x="f5" y="f12"/>
                    </a:lnTo>
                    <a:lnTo>
                      <a:pt x="f6" y="f7"/>
                    </a:lnTo>
                    <a:lnTo>
                      <a:pt x="f6" y="f8"/>
                    </a:lnTo>
                    <a:close/>
                  </a:path>
                </a:pathLst>
              </a:custGeom>
              <a:gradFill>
                <a:gsLst>
                  <a:gs pos="0">
                    <a:srgbClr val="1616A1"/>
                  </a:gs>
                  <a:gs pos="100000">
                    <a:srgbClr val="000099"/>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grpSp>
      </p:grpSp>
      <p:sp>
        <p:nvSpPr>
          <p:cNvPr id="42" name="Title Placeholder 41"/>
          <p:cNvSpPr txBox="1">
            <a:spLocks noGrp="1"/>
          </p:cNvSpPr>
          <p:nvPr>
            <p:ph type="title"/>
          </p:nvPr>
        </p:nvSpPr>
        <p:spPr>
          <a:xfrm>
            <a:off x="504719" y="306000"/>
            <a:ext cx="9048960" cy="1236959"/>
          </a:xfrm>
          <a:prstGeom prst="rect">
            <a:avLst/>
          </a:prstGeom>
          <a:noFill/>
          <a:ln>
            <a:noFill/>
          </a:ln>
        </p:spPr>
        <p:txBody>
          <a:bodyPr vert="horz" lIns="100800" tIns="50400" rIns="100800" bIns="504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3" name="Text Placeholder 42"/>
          <p:cNvSpPr txBox="1">
            <a:spLocks noGrp="1"/>
          </p:cNvSpPr>
          <p:nvPr>
            <p:ph type="body" idx="1"/>
          </p:nvPr>
        </p:nvSpPr>
        <p:spPr>
          <a:xfrm>
            <a:off x="504719" y="1763280"/>
            <a:ext cx="9048960" cy="4989600"/>
          </a:xfrm>
          <a:prstGeom prst="rect">
            <a:avLst/>
          </a:prstGeom>
          <a:noFill/>
          <a:ln>
            <a:noFill/>
          </a:ln>
        </p:spPr>
        <p:txBody>
          <a:bodyPr vert="horz" lIns="100800" tIns="50400" rIns="100800" bIns="50400" anchor="t" anchorCtr="0" compatLnSpc="1"/>
          <a:lstStyle>
            <a:defPPr marL="342720" marR="0" lvl="0" indent="-342720" algn="l" rtl="0" hangingPunct="0">
              <a:lnSpc>
                <a:spcPct val="100000"/>
              </a:lnSpc>
              <a:spcBef>
                <a:spcPts val="873"/>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baseline="0">
                <a:ln>
                  <a:noFill/>
                </a:ln>
                <a:solidFill>
                  <a:srgbClr val="FFFFFF"/>
                </a:solidFill>
                <a:latin typeface="Arial" pitchFamily="2"/>
                <a:ea typeface="Bitstream Vera Sans" pitchFamily="2"/>
                <a:cs typeface="Bitstream Vera Sans" pitchFamily="2"/>
              </a:defRPr>
            </a:defPPr>
            <a:lvl1pPr marL="342720" marR="0" lvl="0" indent="-342720" algn="l" rtl="0" hangingPunct="0">
              <a:lnSpc>
                <a:spcPct val="100000"/>
              </a:lnSpc>
              <a:spcBef>
                <a:spcPts val="873"/>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baseline="0">
                <a:ln>
                  <a:noFill/>
                </a:ln>
                <a:solidFill>
                  <a:srgbClr val="FFFFFF"/>
                </a:solidFill>
                <a:latin typeface="Arial" pitchFamily="2"/>
                <a:ea typeface="Bitstream Vera Sans" pitchFamily="2"/>
                <a:cs typeface="Bitstream Vera Sans" pitchFamily="2"/>
              </a:defRPr>
            </a:lvl1pPr>
            <a:lvl2pPr marL="742680" marR="0" lvl="1" indent="-285480" algn="l" rtl="0" hangingPunct="0">
              <a:lnSpc>
                <a:spcPct val="100000"/>
              </a:lnSpc>
              <a:spcBef>
                <a:spcPts val="774"/>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3100" b="0" i="0" u="none" strike="noStrike" baseline="0">
                <a:ln>
                  <a:noFill/>
                </a:ln>
                <a:solidFill>
                  <a:srgbClr val="FFFFFF"/>
                </a:solidFill>
                <a:latin typeface="Arial" pitchFamily="2"/>
                <a:ea typeface="Bitstream Vera Sans" pitchFamily="2"/>
                <a:cs typeface="Bitstream Vera Sans" pitchFamily="2"/>
              </a:defRPr>
            </a:lvl2pPr>
            <a:lvl3pPr marL="1143000" marR="0" lvl="2" indent="-228600" algn="l" rtl="0" hangingPunct="0">
              <a:lnSpc>
                <a:spcPct val="100000"/>
              </a:lnSpc>
              <a:spcBef>
                <a:spcPts val="649"/>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600" b="0" i="0" u="none" strike="noStrike" baseline="0">
                <a:ln>
                  <a:noFill/>
                </a:ln>
                <a:solidFill>
                  <a:srgbClr val="FFFFFF"/>
                </a:solidFill>
                <a:latin typeface="Arial" pitchFamily="2"/>
                <a:ea typeface="Bitstream Vera Sans" pitchFamily="2"/>
                <a:cs typeface="Bitstream Vera Sans" pitchFamily="2"/>
              </a:defRPr>
            </a:lvl3pPr>
            <a:lvl4pPr marL="1600199" marR="0" lvl="3" indent="-228600" algn="l" rtl="0" hangingPunct="0">
              <a:lnSpc>
                <a:spcPct val="100000"/>
              </a:lnSpc>
              <a:spcBef>
                <a:spcPts val="550"/>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200" b="0" i="0" u="none" strike="noStrike" baseline="0">
                <a:ln>
                  <a:noFill/>
                </a:ln>
                <a:solidFill>
                  <a:srgbClr val="FFFFFF"/>
                </a:solidFill>
                <a:latin typeface="Arial" pitchFamily="2"/>
                <a:ea typeface="Bitstream Vera Sans" pitchFamily="2"/>
                <a:cs typeface="Bitstream Vera Sans" pitchFamily="2"/>
              </a:defRPr>
            </a:lvl4pPr>
            <a:lvl5pPr marL="2057400" marR="0" lvl="4"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baseline="0">
                <a:ln>
                  <a:noFill/>
                </a:ln>
                <a:solidFill>
                  <a:srgbClr val="FFFFFF"/>
                </a:solidFill>
                <a:latin typeface="Arial" pitchFamily="2"/>
                <a:ea typeface="Bitstream Vera Sans" pitchFamily="2"/>
                <a:cs typeface="Bitstream Vera Sans" pitchFamily="2"/>
              </a:defRPr>
            </a:lvl5pPr>
            <a:lvl6pPr marL="2057400" marR="0" lvl="5"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baseline="0">
                <a:ln>
                  <a:noFill/>
                </a:ln>
                <a:solidFill>
                  <a:srgbClr val="FFFFFF"/>
                </a:solidFill>
                <a:latin typeface="Arial" pitchFamily="2"/>
                <a:ea typeface="Bitstream Vera Sans" pitchFamily="2"/>
                <a:cs typeface="Bitstream Vera Sans" pitchFamily="2"/>
              </a:defRPr>
            </a:lvl6pPr>
            <a:lvl7pPr marL="2057400" marR="0" lvl="6"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baseline="0">
                <a:ln>
                  <a:noFill/>
                </a:ln>
                <a:solidFill>
                  <a:srgbClr val="FFFFFF"/>
                </a:solidFill>
                <a:latin typeface="Arial" pitchFamily="2"/>
                <a:ea typeface="Bitstream Vera Sans" pitchFamily="2"/>
                <a:cs typeface="Bitstream Vera Sans" pitchFamily="2"/>
              </a:defRPr>
            </a:lvl7pPr>
            <a:lvl8pPr marL="2057400" marR="0" lvl="7"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baseline="0">
                <a:ln>
                  <a:noFill/>
                </a:ln>
                <a:solidFill>
                  <a:srgbClr val="FFFFFF"/>
                </a:solidFill>
                <a:latin typeface="Arial" pitchFamily="2"/>
                <a:ea typeface="Bitstream Vera Sans" pitchFamily="2"/>
                <a:cs typeface="Bitstream Vera Sans" pitchFamily="2"/>
              </a:defRPr>
            </a:lvl8pPr>
            <a:lvl9pPr marL="2057400" marR="0" lvl="8"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baseline="0">
                <a:ln>
                  <a:noFill/>
                </a:ln>
                <a:solidFill>
                  <a:srgbClr val="FFFFFF"/>
                </a:solidFill>
                <a:latin typeface="Arial" pitchFamily="2"/>
                <a:ea typeface="Bitstream Vera Sans" pitchFamily="2"/>
                <a:cs typeface="Bitstream Vera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Freeform 43"/>
          <p:cNvSpPr/>
          <p:nvPr/>
        </p:nvSpPr>
        <p:spPr>
          <a:xfrm>
            <a:off x="504719" y="6881760"/>
            <a:ext cx="2335320" cy="48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5" name="Freeform 44"/>
          <p:cNvSpPr/>
          <p:nvPr/>
        </p:nvSpPr>
        <p:spPr>
          <a:xfrm>
            <a:off x="3444840" y="6888240"/>
            <a:ext cx="3175200" cy="48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6" name="Slide Number Placeholder 45"/>
          <p:cNvSpPr txBox="1">
            <a:spLocks noGrp="1"/>
          </p:cNvSpPr>
          <p:nvPr>
            <p:ph type="sldNum" sz="quarter" idx="4"/>
          </p:nvPr>
        </p:nvSpPr>
        <p:spPr>
          <a:xfrm>
            <a:off x="7224479" y="6881400"/>
            <a:ext cx="2328840" cy="481320"/>
          </a:xfrm>
          <a:prstGeom prst="rect">
            <a:avLst/>
          </a:prstGeom>
          <a:noFill/>
          <a:ln>
            <a:noFill/>
          </a:ln>
        </p:spPr>
        <p:txBody>
          <a:bodyPr vert="horz" wrap="square" lIns="100800" tIns="50400" rIns="100800" bIns="50400" anchor="b" anchorCtr="0" compatLnSpc="1"/>
          <a:lstStyle>
            <a:lvl1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1800" b="0" i="0" u="none" strike="noStrike" baseline="0">
                <a:solidFill>
                  <a:srgbClr val="FFFFFF"/>
                </a:solidFill>
                <a:latin typeface="Arial" pitchFamily="18"/>
                <a:ea typeface="Bitstream Vera Sans" pitchFamily="2"/>
                <a:cs typeface="Bitstream Vera Sans" pitchFamily="2"/>
              </a:defRPr>
            </a:lvl1pPr>
          </a:lstStyle>
          <a:p>
            <a:pPr lvl="0"/>
            <a:fld id="{2DAC124C-3F01-4580-BAAA-D89F729CB006}" type="slidenum">
              <a:rPr/>
              <a:pPr lvl="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marL="0" marR="0" indent="0" algn="ctr" rtl="0" hangingPunct="0">
        <a:lnSpc>
          <a:spcPct val="100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4900" b="0" i="0" u="none" strike="noStrike" baseline="0">
          <a:ln>
            <a:noFill/>
          </a:ln>
          <a:solidFill>
            <a:srgbClr val="FFFFFF"/>
          </a:solidFill>
          <a:latin typeface="Arial" pitchFamily="18"/>
        </a:defRPr>
      </a:lvl1pPr>
    </p:titleStyle>
    <p:bodyStyle>
      <a:lvl1pPr marL="342720" marR="0" indent="-342720" algn="l" rtl="0" hangingPunct="0">
        <a:lnSpc>
          <a:spcPct val="100000"/>
        </a:lnSpc>
        <a:spcBef>
          <a:spcPts val="873"/>
        </a:spcBef>
        <a:spcAft>
          <a:spcPts val="0"/>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baseline="0">
          <a:ln>
            <a:noFill/>
          </a:ln>
          <a:solidFill>
            <a:srgbClr val="FFFFFF"/>
          </a:solidFill>
          <a:latin typeface="Arial" pitchFamily="18"/>
        </a:defRPr>
      </a:lvl1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000099"/>
            </a:gs>
            <a:gs pos="100000">
              <a:srgbClr val="000057"/>
            </a:gs>
          </a:gsLst>
          <a:lin ang="13500000"/>
        </a:gradFill>
        <a:effectLst/>
      </p:bgPr>
    </p:bg>
    <p:spTree>
      <p:nvGrpSpPr>
        <p:cNvPr id="1" name=""/>
        <p:cNvGrpSpPr/>
        <p:nvPr/>
      </p:nvGrpSpPr>
      <p:grpSpPr>
        <a:xfrm>
          <a:off x="0" y="0"/>
          <a:ext cx="0" cy="0"/>
          <a:chOff x="0" y="0"/>
          <a:chExt cx="0" cy="0"/>
        </a:xfrm>
      </p:grpSpPr>
      <p:grpSp>
        <p:nvGrpSpPr>
          <p:cNvPr id="2" name="Group 1"/>
          <p:cNvGrpSpPr/>
          <p:nvPr/>
        </p:nvGrpSpPr>
        <p:grpSpPr>
          <a:xfrm>
            <a:off x="0" y="0"/>
            <a:ext cx="10072800" cy="7551720"/>
            <a:chOff x="0" y="0"/>
            <a:chExt cx="10072800" cy="7551720"/>
          </a:xfrm>
        </p:grpSpPr>
        <p:sp>
          <p:nvSpPr>
            <p:cNvPr id="3" name="Freeform 2"/>
            <p:cNvSpPr/>
            <p:nvPr/>
          </p:nvSpPr>
          <p:spPr>
            <a:xfrm>
              <a:off x="0" y="20520"/>
              <a:ext cx="10071000" cy="5721480"/>
            </a:xfrm>
            <a:custGeom>
              <a:avLst/>
              <a:gdLst>
                <a:gd name="f0" fmla="val 10800000"/>
                <a:gd name="f1" fmla="val 5400000"/>
                <a:gd name="f2" fmla="val 180"/>
                <a:gd name="f3" fmla="val w"/>
                <a:gd name="f4" fmla="val h"/>
                <a:gd name="f5" fmla="val 0"/>
                <a:gd name="f6" fmla="val 5740"/>
                <a:gd name="f7" fmla="val 3273"/>
                <a:gd name="f8" fmla="val 3193"/>
                <a:gd name="f9" fmla="val 1816"/>
                <a:gd name="f10" fmla="val 522"/>
                <a:gd name="f11" fmla="val 3037"/>
                <a:gd name="f12" fmla="val 1978"/>
                <a:gd name="f13" fmla="val 3267"/>
                <a:gd name="f14" fmla="+- 0 0 0"/>
                <a:gd name="f15" fmla="*/ f3 1 5740"/>
                <a:gd name="f16" fmla="*/ f4 1 3273"/>
                <a:gd name="f17" fmla="*/ f14 f0 1"/>
                <a:gd name="f18" fmla="*/ 0 f15 1"/>
                <a:gd name="f19" fmla="*/ 5740 f15 1"/>
                <a:gd name="f20" fmla="*/ 3273 f16 1"/>
                <a:gd name="f21" fmla="*/ 0 f16 1"/>
                <a:gd name="f22" fmla="*/ 4314 f15 1"/>
                <a:gd name="f23" fmla="*/ 2429 f16 1"/>
                <a:gd name="f24" fmla="*/ f17 1 f2"/>
                <a:gd name="f25" fmla="*/ 698 f16 1"/>
                <a:gd name="f26" fmla="*/ 4104 f15 1"/>
                <a:gd name="f27" fmla="*/ 2645 f16 1"/>
                <a:gd name="f28" fmla="*/ 7755 f15 1"/>
                <a:gd name="f29" fmla="*/ 4376 f16 1"/>
                <a:gd name="f30" fmla="*/ 4367 f16 1"/>
                <a:gd name="f31" fmla="+- f24 0 f1"/>
              </a:gdLst>
              <a:ahLst/>
              <a:cxnLst>
                <a:cxn ang="3cd4">
                  <a:pos x="hc" y="t"/>
                </a:cxn>
                <a:cxn ang="0">
                  <a:pos x="r" y="vc"/>
                </a:cxn>
                <a:cxn ang="cd4">
                  <a:pos x="hc" y="b"/>
                </a:cxn>
                <a:cxn ang="cd2">
                  <a:pos x="l" y="vc"/>
                </a:cxn>
                <a:cxn ang="f31">
                  <a:pos x="f22" y="f23"/>
                </a:cxn>
                <a:cxn ang="f31">
                  <a:pos x="f18" y="f21"/>
                </a:cxn>
                <a:cxn ang="f31">
                  <a:pos x="f18" y="f25"/>
                </a:cxn>
                <a:cxn ang="f31">
                  <a:pos x="f26" y="f27"/>
                </a:cxn>
                <a:cxn ang="f31">
                  <a:pos x="f28" y="f29"/>
                </a:cxn>
                <a:cxn ang="f31">
                  <a:pos x="f28" y="f30"/>
                </a:cxn>
                <a:cxn ang="f31">
                  <a:pos x="f22" y="f23"/>
                </a:cxn>
                <a:cxn ang="f31">
                  <a:pos x="f22" y="f23"/>
                </a:cxn>
              </a:cxnLst>
              <a:rect l="f18" t="f21" r="f19" b="f20"/>
              <a:pathLst>
                <a:path w="5740" h="3273">
                  <a:moveTo>
                    <a:pt x="f8" y="f9"/>
                  </a:moveTo>
                  <a:lnTo>
                    <a:pt x="f5" y="f5"/>
                  </a:lnTo>
                  <a:lnTo>
                    <a:pt x="f5" y="f10"/>
                  </a:lnTo>
                  <a:lnTo>
                    <a:pt x="f11" y="f12"/>
                  </a:lnTo>
                  <a:lnTo>
                    <a:pt x="f6" y="f7"/>
                  </a:lnTo>
                  <a:lnTo>
                    <a:pt x="f6" y="f13"/>
                  </a:lnTo>
                  <a:lnTo>
                    <a:pt x="f8" y="f9"/>
                  </a:lnTo>
                  <a:close/>
                </a:path>
              </a:pathLst>
            </a:custGeom>
            <a:gradFill>
              <a:gsLst>
                <a:gs pos="0">
                  <a:srgbClr val="000080"/>
                </a:gs>
                <a:gs pos="100000">
                  <a:srgbClr val="000051"/>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 name="Freeform 3"/>
            <p:cNvSpPr/>
            <p:nvPr/>
          </p:nvSpPr>
          <p:spPr>
            <a:xfrm>
              <a:off x="260280" y="0"/>
              <a:ext cx="9809280" cy="5668919"/>
            </a:xfrm>
            <a:custGeom>
              <a:avLst/>
              <a:gdLst>
                <a:gd name="f0" fmla="val 10800000"/>
                <a:gd name="f1" fmla="val 5400000"/>
                <a:gd name="f2" fmla="val 180"/>
                <a:gd name="f3" fmla="val w"/>
                <a:gd name="f4" fmla="val h"/>
                <a:gd name="f5" fmla="val 0"/>
                <a:gd name="f6" fmla="val 5591"/>
                <a:gd name="f7" fmla="val 3243"/>
                <a:gd name="f8" fmla="val 3163"/>
                <a:gd name="f9" fmla="val 1714"/>
                <a:gd name="f10" fmla="val 431"/>
                <a:gd name="f11" fmla="val 3086"/>
                <a:gd name="f12" fmla="val 1786"/>
                <a:gd name="f13" fmla="val 3237"/>
                <a:gd name="f14" fmla="+- 0 0 0"/>
                <a:gd name="f15" fmla="*/ f3 1 5591"/>
                <a:gd name="f16" fmla="*/ f4 1 3243"/>
                <a:gd name="f17" fmla="*/ f14 f0 1"/>
                <a:gd name="f18" fmla="*/ 0 f15 1"/>
                <a:gd name="f19" fmla="*/ 5591 f15 1"/>
                <a:gd name="f20" fmla="*/ 3243 f16 1"/>
                <a:gd name="f21" fmla="*/ 0 f16 1"/>
                <a:gd name="f22" fmla="*/ 4273 f15 1"/>
                <a:gd name="f23" fmla="*/ 2291 f16 1"/>
                <a:gd name="f24" fmla="*/ f17 1 f2"/>
                <a:gd name="f25" fmla="*/ 581 f15 1"/>
                <a:gd name="f26" fmla="*/ 4169 f15 1"/>
                <a:gd name="f27" fmla="*/ 2388 f16 1"/>
                <a:gd name="f28" fmla="*/ 7553 f15 1"/>
                <a:gd name="f29" fmla="*/ 4336 f16 1"/>
                <a:gd name="f30" fmla="*/ 4328 f16 1"/>
                <a:gd name="f31" fmla="+- f24 0 f1"/>
              </a:gdLst>
              <a:ahLst/>
              <a:cxnLst>
                <a:cxn ang="3cd4">
                  <a:pos x="hc" y="t"/>
                </a:cxn>
                <a:cxn ang="0">
                  <a:pos x="r" y="vc"/>
                </a:cxn>
                <a:cxn ang="cd4">
                  <a:pos x="hc" y="b"/>
                </a:cxn>
                <a:cxn ang="cd2">
                  <a:pos x="l" y="vc"/>
                </a:cxn>
                <a:cxn ang="f31">
                  <a:pos x="f22" y="f23"/>
                </a:cxn>
                <a:cxn ang="f31">
                  <a:pos x="f25" y="f21"/>
                </a:cxn>
                <a:cxn ang="f31">
                  <a:pos x="f18" y="f21"/>
                </a:cxn>
                <a:cxn ang="f31">
                  <a:pos x="f26" y="f27"/>
                </a:cxn>
                <a:cxn ang="f31">
                  <a:pos x="f28" y="f29"/>
                </a:cxn>
                <a:cxn ang="f31">
                  <a:pos x="f28" y="f30"/>
                </a:cxn>
                <a:cxn ang="f31">
                  <a:pos x="f22" y="f23"/>
                </a:cxn>
                <a:cxn ang="f31">
                  <a:pos x="f22" y="f23"/>
                </a:cxn>
              </a:cxnLst>
              <a:rect l="f18" t="f21" r="f19" b="f20"/>
              <a:pathLst>
                <a:path w="5591" h="3243">
                  <a:moveTo>
                    <a:pt x="f8" y="f9"/>
                  </a:moveTo>
                  <a:lnTo>
                    <a:pt x="f10" y="f5"/>
                  </a:lnTo>
                  <a:lnTo>
                    <a:pt x="f5" y="f5"/>
                  </a:lnTo>
                  <a:lnTo>
                    <a:pt x="f11" y="f12"/>
                  </a:lnTo>
                  <a:lnTo>
                    <a:pt x="f6" y="f7"/>
                  </a:lnTo>
                  <a:lnTo>
                    <a:pt x="f6" y="f13"/>
                  </a:lnTo>
                  <a:lnTo>
                    <a:pt x="f8" y="f9"/>
                  </a:lnTo>
                  <a:close/>
                </a:path>
              </a:pathLst>
            </a:custGeom>
            <a:gradFill>
              <a:gsLst>
                <a:gs pos="0">
                  <a:srgbClr val="000099"/>
                </a:gs>
                <a:gs pos="100000">
                  <a:srgbClr val="00005C"/>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5" name="Freeform 4"/>
            <p:cNvSpPr/>
            <p:nvPr/>
          </p:nvSpPr>
          <p:spPr>
            <a:xfrm>
              <a:off x="0" y="6000840"/>
              <a:ext cx="7059600" cy="333360"/>
            </a:xfrm>
            <a:custGeom>
              <a:avLst/>
              <a:gdLst>
                <a:gd name="f0" fmla="val 10800000"/>
                <a:gd name="f1" fmla="val 5400000"/>
                <a:gd name="f2" fmla="val 180"/>
                <a:gd name="f3" fmla="val w"/>
                <a:gd name="f4" fmla="val h"/>
                <a:gd name="f5" fmla="val 0"/>
                <a:gd name="f6" fmla="val 4042"/>
                <a:gd name="f7" fmla="val 192"/>
                <a:gd name="f8" fmla="val 156"/>
                <a:gd name="f9" fmla="val 144"/>
                <a:gd name="f10" fmla="+- 0 0 0"/>
                <a:gd name="f11" fmla="*/ f3 1 4042"/>
                <a:gd name="f12" fmla="*/ f4 1 192"/>
                <a:gd name="f13" fmla="*/ f10 f0 1"/>
                <a:gd name="f14" fmla="*/ 0 f11 1"/>
                <a:gd name="f15" fmla="*/ 4042 f11 1"/>
                <a:gd name="f16" fmla="*/ 192 f12 1"/>
                <a:gd name="f17" fmla="*/ 0 f12 1"/>
                <a:gd name="f18" fmla="*/ 205 f12 1"/>
                <a:gd name="f19" fmla="*/ f13 1 f2"/>
                <a:gd name="f20" fmla="*/ 5389 f11 1"/>
                <a:gd name="f21" fmla="*/ 252 f12 1"/>
                <a:gd name="f22" fmla="*/ 189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4042" h="192">
                  <a:moveTo>
                    <a:pt x="f5" y="f8"/>
                  </a:moveTo>
                  <a:lnTo>
                    <a:pt x="f6" y="f7"/>
                  </a:lnTo>
                  <a:lnTo>
                    <a:pt x="f6" y="f9"/>
                  </a:lnTo>
                  <a:lnTo>
                    <a:pt x="f5" y="f5"/>
                  </a:lnTo>
                  <a:lnTo>
                    <a:pt x="f5" y="f8"/>
                  </a:lnTo>
                  <a:close/>
                </a:path>
              </a:pathLst>
            </a:custGeom>
            <a:gradFill>
              <a:gsLst>
                <a:gs pos="0">
                  <a:srgbClr val="000080"/>
                </a:gs>
                <a:gs pos="100000">
                  <a:srgbClr val="00006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6" name="Freeform 5"/>
            <p:cNvSpPr/>
            <p:nvPr/>
          </p:nvSpPr>
          <p:spPr>
            <a:xfrm>
              <a:off x="7059600" y="6253200"/>
              <a:ext cx="3009960" cy="112680"/>
            </a:xfrm>
            <a:custGeom>
              <a:avLst/>
              <a:gdLst>
                <a:gd name="f0" fmla="val 10800000"/>
                <a:gd name="f1" fmla="val 5400000"/>
                <a:gd name="f2" fmla="val 180"/>
                <a:gd name="f3" fmla="val w"/>
                <a:gd name="f4" fmla="val h"/>
                <a:gd name="f5" fmla="val 0"/>
                <a:gd name="f6" fmla="val 1722"/>
                <a:gd name="f7" fmla="val 66"/>
                <a:gd name="f8" fmla="val 60"/>
                <a:gd name="f9" fmla="val 48"/>
                <a:gd name="f10" fmla="+- 0 0 0"/>
                <a:gd name="f11" fmla="*/ f3 1 1722"/>
                <a:gd name="f12" fmla="*/ f4 1 66"/>
                <a:gd name="f13" fmla="*/ f10 f0 1"/>
                <a:gd name="f14" fmla="*/ 0 f11 1"/>
                <a:gd name="f15" fmla="*/ 1722 f11 1"/>
                <a:gd name="f16" fmla="*/ 66 f12 1"/>
                <a:gd name="f17" fmla="*/ 0 f12 1"/>
                <a:gd name="f18" fmla="*/ 2299 f11 1"/>
                <a:gd name="f19" fmla="*/ 82 f12 1"/>
                <a:gd name="f20" fmla="*/ f13 1 f2"/>
                <a:gd name="f21" fmla="*/ 75 f12 1"/>
                <a:gd name="f22" fmla="*/ 60 f12 1"/>
                <a:gd name="f23" fmla="+- f20 0 f1"/>
              </a:gdLst>
              <a:ahLst/>
              <a:cxnLst>
                <a:cxn ang="3cd4">
                  <a:pos x="hc" y="t"/>
                </a:cxn>
                <a:cxn ang="0">
                  <a:pos x="r" y="vc"/>
                </a:cxn>
                <a:cxn ang="cd4">
                  <a:pos x="hc" y="b"/>
                </a:cxn>
                <a:cxn ang="cd2">
                  <a:pos x="l" y="vc"/>
                </a:cxn>
                <a:cxn ang="f23">
                  <a:pos x="f18" y="f19"/>
                </a:cxn>
                <a:cxn ang="f23">
                  <a:pos x="f18" y="f21"/>
                </a:cxn>
                <a:cxn ang="f23">
                  <a:pos x="f14" y="f17"/>
                </a:cxn>
                <a:cxn ang="f23">
                  <a:pos x="f14" y="f22"/>
                </a:cxn>
                <a:cxn ang="f23">
                  <a:pos x="f18" y="f19"/>
                </a:cxn>
                <a:cxn ang="f23">
                  <a:pos x="f18" y="f19"/>
                </a:cxn>
              </a:cxnLst>
              <a:rect l="f14" t="f17" r="f15" b="f16"/>
              <a:pathLst>
                <a:path w="1722" h="66">
                  <a:moveTo>
                    <a:pt x="f6" y="f7"/>
                  </a:moveTo>
                  <a:lnTo>
                    <a:pt x="f6" y="f8"/>
                  </a:lnTo>
                  <a:lnTo>
                    <a:pt x="f5" y="f5"/>
                  </a:lnTo>
                  <a:lnTo>
                    <a:pt x="f5" y="f9"/>
                  </a:lnTo>
                  <a:lnTo>
                    <a:pt x="f6" y="f7"/>
                  </a:lnTo>
                  <a:close/>
                </a:path>
              </a:pathLst>
            </a:custGeom>
            <a:gradFill>
              <a:gsLst>
                <a:gs pos="0">
                  <a:srgbClr val="000099"/>
                </a:gs>
                <a:gs pos="100000">
                  <a:srgbClr val="00008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7" name="Freeform 6"/>
            <p:cNvSpPr/>
            <p:nvPr/>
          </p:nvSpPr>
          <p:spPr>
            <a:xfrm>
              <a:off x="0" y="6513480"/>
              <a:ext cx="8366040" cy="574560"/>
            </a:xfrm>
            <a:custGeom>
              <a:avLst/>
              <a:gdLst>
                <a:gd name="f0" fmla="val 10800000"/>
                <a:gd name="f1" fmla="val 5400000"/>
                <a:gd name="f2" fmla="val 180"/>
                <a:gd name="f3" fmla="val w"/>
                <a:gd name="f4" fmla="val h"/>
                <a:gd name="f5" fmla="val 0"/>
                <a:gd name="f6" fmla="val 4789"/>
                <a:gd name="f7" fmla="val 329"/>
                <a:gd name="f8" fmla="val 77"/>
                <a:gd name="f9" fmla="val 107"/>
                <a:gd name="f10" fmla="+- 0 0 0"/>
                <a:gd name="f11" fmla="*/ f3 1 4789"/>
                <a:gd name="f12" fmla="*/ f4 1 329"/>
                <a:gd name="f13" fmla="*/ f10 f0 1"/>
                <a:gd name="f14" fmla="*/ 0 f11 1"/>
                <a:gd name="f15" fmla="*/ 4789 f11 1"/>
                <a:gd name="f16" fmla="*/ 329 f12 1"/>
                <a:gd name="f17" fmla="*/ 0 f12 1"/>
                <a:gd name="f18" fmla="*/ 438 f12 1"/>
                <a:gd name="f19" fmla="*/ f13 1 f2"/>
                <a:gd name="f20" fmla="*/ 6388 f11 1"/>
                <a:gd name="f21" fmla="*/ 103 f12 1"/>
                <a:gd name="f22" fmla="*/ 143 f12 1"/>
                <a:gd name="f23" fmla="+- f19 0 f1"/>
              </a:gdLst>
              <a:ahLst/>
              <a:cxnLst>
                <a:cxn ang="3cd4">
                  <a:pos x="hc" y="t"/>
                </a:cxn>
                <a:cxn ang="0">
                  <a:pos x="r" y="vc"/>
                </a:cxn>
                <a:cxn ang="cd4">
                  <a:pos x="hc" y="b"/>
                </a:cxn>
                <a:cxn ang="cd2">
                  <a:pos x="l" y="vc"/>
                </a:cxn>
                <a:cxn ang="f23">
                  <a:pos x="f14" y="f18"/>
                </a:cxn>
                <a:cxn ang="f23">
                  <a:pos x="f20" y="f21"/>
                </a:cxn>
                <a:cxn ang="f23">
                  <a:pos x="f20" y="f17"/>
                </a:cxn>
                <a:cxn ang="f23">
                  <a:pos x="f14" y="f22"/>
                </a:cxn>
                <a:cxn ang="f23">
                  <a:pos x="f14" y="f18"/>
                </a:cxn>
                <a:cxn ang="f23">
                  <a:pos x="f14" y="f18"/>
                </a:cxn>
              </a:cxnLst>
              <a:rect l="f14" t="f17" r="f15" b="f16"/>
              <a:pathLst>
                <a:path w="4789" h="329">
                  <a:moveTo>
                    <a:pt x="f5" y="f7"/>
                  </a:moveTo>
                  <a:lnTo>
                    <a:pt x="f6" y="f8"/>
                  </a:lnTo>
                  <a:lnTo>
                    <a:pt x="f6" y="f5"/>
                  </a:lnTo>
                  <a:lnTo>
                    <a:pt x="f5" y="f9"/>
                  </a:lnTo>
                  <a:lnTo>
                    <a:pt x="f5" y="f7"/>
                  </a:lnTo>
                  <a:close/>
                </a:path>
              </a:pathLst>
            </a:custGeom>
            <a:gradFill>
              <a:gsLst>
                <a:gs pos="0">
                  <a:srgbClr val="000099"/>
                </a:gs>
                <a:gs pos="100000">
                  <a:srgbClr val="00007C"/>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8" name="Freeform 7"/>
            <p:cNvSpPr/>
            <p:nvPr/>
          </p:nvSpPr>
          <p:spPr>
            <a:xfrm>
              <a:off x="8366040" y="6472079"/>
              <a:ext cx="1704960" cy="176400"/>
            </a:xfrm>
            <a:custGeom>
              <a:avLst/>
              <a:gdLst>
                <a:gd name="f0" fmla="val 10800000"/>
                <a:gd name="f1" fmla="val 5400000"/>
                <a:gd name="f2" fmla="val 180"/>
                <a:gd name="f3" fmla="val w"/>
                <a:gd name="f4" fmla="val h"/>
                <a:gd name="f5" fmla="val 0"/>
                <a:gd name="f6" fmla="val 975"/>
                <a:gd name="f7" fmla="val 101"/>
                <a:gd name="f8" fmla="val 48"/>
                <a:gd name="f9" fmla="val 24"/>
                <a:gd name="f10" fmla="+- 0 0 0"/>
                <a:gd name="f11" fmla="*/ f3 1 975"/>
                <a:gd name="f12" fmla="*/ f4 1 101"/>
                <a:gd name="f13" fmla="*/ f10 f0 1"/>
                <a:gd name="f14" fmla="*/ 0 f11 1"/>
                <a:gd name="f15" fmla="*/ 975 f11 1"/>
                <a:gd name="f16" fmla="*/ 101 f12 1"/>
                <a:gd name="f17" fmla="*/ 0 f12 1"/>
                <a:gd name="f18" fmla="*/ 1303 f11 1"/>
                <a:gd name="f19" fmla="*/ 64 f12 1"/>
                <a:gd name="f20" fmla="*/ f13 1 f2"/>
                <a:gd name="f21" fmla="*/ 32 f12 1"/>
                <a:gd name="f22" fmla="*/ 134 f12 1"/>
                <a:gd name="f23" fmla="+- f20 0 f1"/>
              </a:gdLst>
              <a:ahLst/>
              <a:cxnLst>
                <a:cxn ang="3cd4">
                  <a:pos x="hc" y="t"/>
                </a:cxn>
                <a:cxn ang="0">
                  <a:pos x="r" y="vc"/>
                </a:cxn>
                <a:cxn ang="cd4">
                  <a:pos x="hc" y="b"/>
                </a:cxn>
                <a:cxn ang="cd2">
                  <a:pos x="l" y="vc"/>
                </a:cxn>
                <a:cxn ang="f23">
                  <a:pos x="f18" y="f19"/>
                </a:cxn>
                <a:cxn ang="f23">
                  <a:pos x="f18" y="f17"/>
                </a:cxn>
                <a:cxn ang="f23">
                  <a:pos x="f14" y="f21"/>
                </a:cxn>
                <a:cxn ang="f23">
                  <a:pos x="f14" y="f22"/>
                </a:cxn>
                <a:cxn ang="f23">
                  <a:pos x="f18" y="f19"/>
                </a:cxn>
                <a:cxn ang="f23">
                  <a:pos x="f18" y="f19"/>
                </a:cxn>
              </a:cxnLst>
              <a:rect l="f14" t="f17" r="f15" b="f16"/>
              <a:pathLst>
                <a:path w="975" h="101">
                  <a:moveTo>
                    <a:pt x="f6" y="f8"/>
                  </a:moveTo>
                  <a:lnTo>
                    <a:pt x="f6" y="f5"/>
                  </a:lnTo>
                  <a:lnTo>
                    <a:pt x="f5" y="f9"/>
                  </a:lnTo>
                  <a:lnTo>
                    <a:pt x="f5" y="f7"/>
                  </a:lnTo>
                  <a:lnTo>
                    <a:pt x="f6" y="f8"/>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9" name="Freeform 8"/>
            <p:cNvSpPr/>
            <p:nvPr/>
          </p:nvSpPr>
          <p:spPr>
            <a:xfrm>
              <a:off x="6327720" y="6668999"/>
              <a:ext cx="3743280" cy="346320"/>
            </a:xfrm>
            <a:custGeom>
              <a:avLst/>
              <a:gdLst>
                <a:gd name="f0" fmla="val 10800000"/>
                <a:gd name="f1" fmla="val 5400000"/>
                <a:gd name="f2" fmla="val 180"/>
                <a:gd name="f3" fmla="val w"/>
                <a:gd name="f4" fmla="val h"/>
                <a:gd name="f5" fmla="val 0"/>
                <a:gd name="f6" fmla="val 2141"/>
                <a:gd name="f7" fmla="val 198"/>
                <a:gd name="f8" fmla="val 156"/>
                <a:gd name="f9" fmla="+- 0 0 0"/>
                <a:gd name="f10" fmla="*/ f3 1 2141"/>
                <a:gd name="f11" fmla="*/ f4 1 198"/>
                <a:gd name="f12" fmla="*/ f9 f0 1"/>
                <a:gd name="f13" fmla="*/ 0 f10 1"/>
                <a:gd name="f14" fmla="*/ 2141 f10 1"/>
                <a:gd name="f15" fmla="*/ 198 f11 1"/>
                <a:gd name="f16" fmla="*/ 0 f11 1"/>
                <a:gd name="f17" fmla="*/ 2860 f10 1"/>
                <a:gd name="f18" fmla="*/ f12 1 f2"/>
                <a:gd name="f19" fmla="*/ 208 f11 1"/>
                <a:gd name="f20" fmla="*/ 264 f11 1"/>
                <a:gd name="f21" fmla="+- f18 0 f1"/>
              </a:gdLst>
              <a:ahLst/>
              <a:cxnLst>
                <a:cxn ang="3cd4">
                  <a:pos x="hc" y="t"/>
                </a:cxn>
                <a:cxn ang="0">
                  <a:pos x="r" y="vc"/>
                </a:cxn>
                <a:cxn ang="cd4">
                  <a:pos x="hc" y="b"/>
                </a:cxn>
                <a:cxn ang="cd2">
                  <a:pos x="l" y="vc"/>
                </a:cxn>
                <a:cxn ang="f21">
                  <a:pos x="f17" y="f16"/>
                </a:cxn>
                <a:cxn ang="f21">
                  <a:pos x="f13" y="f19"/>
                </a:cxn>
                <a:cxn ang="f21">
                  <a:pos x="f13" y="f20"/>
                </a:cxn>
                <a:cxn ang="f21">
                  <a:pos x="f17" y="f16"/>
                </a:cxn>
                <a:cxn ang="f21">
                  <a:pos x="f17" y="f16"/>
                </a:cxn>
              </a:cxnLst>
              <a:rect l="f13" t="f16" r="f14" b="f15"/>
              <a:pathLst>
                <a:path w="2141" h="198">
                  <a:moveTo>
                    <a:pt x="f6" y="f5"/>
                  </a:moveTo>
                  <a:lnTo>
                    <a:pt x="f5" y="f8"/>
                  </a:lnTo>
                  <a:lnTo>
                    <a:pt x="f5" y="f7"/>
                  </a:lnTo>
                  <a:lnTo>
                    <a:pt x="f6" y="f5"/>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0" name="Freeform 9"/>
            <p:cNvSpPr/>
            <p:nvPr/>
          </p:nvSpPr>
          <p:spPr>
            <a:xfrm>
              <a:off x="0" y="6942240"/>
              <a:ext cx="6327720" cy="609480"/>
            </a:xfrm>
            <a:custGeom>
              <a:avLst/>
              <a:gdLst>
                <a:gd name="f0" fmla="val 10800000"/>
                <a:gd name="f1" fmla="val 5400000"/>
                <a:gd name="f2" fmla="val 180"/>
                <a:gd name="f3" fmla="val w"/>
                <a:gd name="f4" fmla="val h"/>
                <a:gd name="f5" fmla="val 0"/>
                <a:gd name="f6" fmla="val 3623"/>
                <a:gd name="f7" fmla="val 348"/>
                <a:gd name="f8" fmla="val 311"/>
                <a:gd name="f9" fmla="val 42"/>
                <a:gd name="f10" fmla="val 264"/>
                <a:gd name="f11" fmla="+- 0 0 0"/>
                <a:gd name="f12" fmla="*/ f3 1 3623"/>
                <a:gd name="f13" fmla="*/ f4 1 348"/>
                <a:gd name="f14" fmla="*/ f11 f0 1"/>
                <a:gd name="f15" fmla="*/ 0 f12 1"/>
                <a:gd name="f16" fmla="*/ 3623 f12 1"/>
                <a:gd name="f17" fmla="*/ 348 f13 1"/>
                <a:gd name="f18" fmla="*/ 0 f13 1"/>
                <a:gd name="f19" fmla="*/ 468 f13 1"/>
                <a:gd name="f20" fmla="*/ f14 1 f2"/>
                <a:gd name="f21" fmla="*/ 414 f12 1"/>
                <a:gd name="f22" fmla="*/ 4831 f12 1"/>
                <a:gd name="f23" fmla="*/ 56 f13 1"/>
                <a:gd name="f24" fmla="*/ 354 f13 1"/>
                <a:gd name="f25" fmla="+- f20 0 f1"/>
              </a:gdLst>
              <a:ahLst/>
              <a:cxnLst>
                <a:cxn ang="3cd4">
                  <a:pos x="hc" y="t"/>
                </a:cxn>
                <a:cxn ang="0">
                  <a:pos x="r" y="vc"/>
                </a:cxn>
                <a:cxn ang="cd4">
                  <a:pos x="hc" y="b"/>
                </a:cxn>
                <a:cxn ang="cd2">
                  <a:pos x="l" y="vc"/>
                </a:cxn>
                <a:cxn ang="f25">
                  <a:pos x="f15" y="f19"/>
                </a:cxn>
                <a:cxn ang="f25">
                  <a:pos x="f21" y="f19"/>
                </a:cxn>
                <a:cxn ang="f25">
                  <a:pos x="f22" y="f23"/>
                </a:cxn>
                <a:cxn ang="f25">
                  <a:pos x="f22" y="f18"/>
                </a:cxn>
                <a:cxn ang="f25">
                  <a:pos x="f15" y="f24"/>
                </a:cxn>
                <a:cxn ang="f25">
                  <a:pos x="f15" y="f19"/>
                </a:cxn>
                <a:cxn ang="f25">
                  <a:pos x="f15" y="f19"/>
                </a:cxn>
              </a:cxnLst>
              <a:rect l="f15" t="f18" r="f16" b="f17"/>
              <a:pathLst>
                <a:path w="3623" h="348">
                  <a:moveTo>
                    <a:pt x="f5" y="f7"/>
                  </a:moveTo>
                  <a:lnTo>
                    <a:pt x="f8" y="f7"/>
                  </a:lnTo>
                  <a:lnTo>
                    <a:pt x="f6" y="f9"/>
                  </a:lnTo>
                  <a:lnTo>
                    <a:pt x="f6" y="f5"/>
                  </a:lnTo>
                  <a:lnTo>
                    <a:pt x="f5" y="f10"/>
                  </a:lnTo>
                  <a:lnTo>
                    <a:pt x="f5" y="f7"/>
                  </a:lnTo>
                  <a:close/>
                </a:path>
              </a:pathLst>
            </a:custGeom>
            <a:gradFill>
              <a:gsLst>
                <a:gs pos="0">
                  <a:srgbClr val="000099"/>
                </a:gs>
                <a:gs pos="100000">
                  <a:srgbClr val="00006E"/>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1" name="Freeform 10"/>
            <p:cNvSpPr/>
            <p:nvPr/>
          </p:nvSpPr>
          <p:spPr>
            <a:xfrm>
              <a:off x="3668759" y="7068960"/>
              <a:ext cx="4394160" cy="482760"/>
            </a:xfrm>
            <a:custGeom>
              <a:avLst/>
              <a:gdLst>
                <a:gd name="f0" fmla="val 10800000"/>
                <a:gd name="f1" fmla="val 5400000"/>
                <a:gd name="f2" fmla="val 180"/>
                <a:gd name="f3" fmla="val w"/>
                <a:gd name="f4" fmla="val h"/>
                <a:gd name="f5" fmla="val 0"/>
                <a:gd name="f6" fmla="val 2517"/>
                <a:gd name="f7" fmla="val 276"/>
                <a:gd name="f8" fmla="val 2182"/>
                <a:gd name="f9" fmla="val 204"/>
                <a:gd name="f10" fmla="val 2260"/>
                <a:gd name="f11" fmla="+- 0 0 0"/>
                <a:gd name="f12" fmla="*/ f3 1 2517"/>
                <a:gd name="f13" fmla="*/ f4 1 276"/>
                <a:gd name="f14" fmla="*/ f11 f0 1"/>
                <a:gd name="f15" fmla="*/ 0 f12 1"/>
                <a:gd name="f16" fmla="*/ 2517 f12 1"/>
                <a:gd name="f17" fmla="*/ 276 f13 1"/>
                <a:gd name="f18" fmla="*/ 0 f13 1"/>
                <a:gd name="f19" fmla="*/ 2907 f12 1"/>
                <a:gd name="f20" fmla="*/ 369 f13 1"/>
                <a:gd name="f21" fmla="*/ f14 1 f2"/>
                <a:gd name="f22" fmla="*/ 3353 f12 1"/>
                <a:gd name="f23" fmla="*/ 273 f13 1"/>
                <a:gd name="f24" fmla="*/ 3011 f12 1"/>
                <a:gd name="f25" fmla="+- f21 0 f1"/>
              </a:gdLst>
              <a:ahLst/>
              <a:cxnLst>
                <a:cxn ang="3cd4">
                  <a:pos x="hc" y="t"/>
                </a:cxn>
                <a:cxn ang="0">
                  <a:pos x="r" y="vc"/>
                </a:cxn>
                <a:cxn ang="cd4">
                  <a:pos x="hc" y="b"/>
                </a:cxn>
                <a:cxn ang="cd2">
                  <a:pos x="l" y="vc"/>
                </a:cxn>
                <a:cxn ang="f25">
                  <a:pos x="f19" y="f20"/>
                </a:cxn>
                <a:cxn ang="f25">
                  <a:pos x="f22" y="f23"/>
                </a:cxn>
                <a:cxn ang="f25">
                  <a:pos x="f24" y="f18"/>
                </a:cxn>
                <a:cxn ang="f25">
                  <a:pos x="f15" y="f20"/>
                </a:cxn>
                <a:cxn ang="f25">
                  <a:pos x="f19" y="f20"/>
                </a:cxn>
                <a:cxn ang="f25">
                  <a:pos x="f19" y="f20"/>
                </a:cxn>
              </a:cxnLst>
              <a:rect l="f15" t="f18" r="f16" b="f17"/>
              <a:pathLst>
                <a:path w="2517" h="276">
                  <a:moveTo>
                    <a:pt x="f8" y="f7"/>
                  </a:moveTo>
                  <a:lnTo>
                    <a:pt x="f6" y="f9"/>
                  </a:lnTo>
                  <a:lnTo>
                    <a:pt x="f10" y="f5"/>
                  </a:lnTo>
                  <a:lnTo>
                    <a:pt x="f5" y="f7"/>
                  </a:lnTo>
                  <a:lnTo>
                    <a:pt x="f8"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2" name="Freeform 11"/>
            <p:cNvSpPr/>
            <p:nvPr/>
          </p:nvSpPr>
          <p:spPr>
            <a:xfrm>
              <a:off x="7613640" y="6764400"/>
              <a:ext cx="2455919" cy="662040"/>
            </a:xfrm>
            <a:custGeom>
              <a:avLst/>
              <a:gdLst>
                <a:gd name="f0" fmla="val 10800000"/>
                <a:gd name="f1" fmla="val 5400000"/>
                <a:gd name="f2" fmla="val 180"/>
                <a:gd name="f3" fmla="val w"/>
                <a:gd name="f4" fmla="val h"/>
                <a:gd name="f5" fmla="val 0"/>
                <a:gd name="f6" fmla="val 1405"/>
                <a:gd name="f7" fmla="val 378"/>
                <a:gd name="f8" fmla="val 126"/>
                <a:gd name="f9" fmla="val 174"/>
                <a:gd name="f10" fmla="val 257"/>
                <a:gd name="f11" fmla="+- 0 0 0"/>
                <a:gd name="f12" fmla="*/ f3 1 1405"/>
                <a:gd name="f13" fmla="*/ f4 1 378"/>
                <a:gd name="f14" fmla="*/ f11 f0 1"/>
                <a:gd name="f15" fmla="*/ 0 f12 1"/>
                <a:gd name="f16" fmla="*/ 1405 f12 1"/>
                <a:gd name="f17" fmla="*/ 378 f13 1"/>
                <a:gd name="f18" fmla="*/ 0 f13 1"/>
                <a:gd name="f19" fmla="*/ 1878 f12 1"/>
                <a:gd name="f20" fmla="*/ 169 f13 1"/>
                <a:gd name="f21" fmla="*/ f14 1 f2"/>
                <a:gd name="f22" fmla="*/ 234 f13 1"/>
                <a:gd name="f23" fmla="*/ 344 f12 1"/>
                <a:gd name="f24" fmla="*/ 507 f13 1"/>
                <a:gd name="f25" fmla="+- f21 0 f1"/>
              </a:gdLst>
              <a:ahLst/>
              <a:cxnLst>
                <a:cxn ang="3cd4">
                  <a:pos x="hc" y="t"/>
                </a:cxn>
                <a:cxn ang="0">
                  <a:pos x="r" y="vc"/>
                </a:cxn>
                <a:cxn ang="cd4">
                  <a:pos x="hc" y="b"/>
                </a:cxn>
                <a:cxn ang="cd2">
                  <a:pos x="l" y="vc"/>
                </a:cxn>
                <a:cxn ang="f25">
                  <a:pos x="f19" y="f20"/>
                </a:cxn>
                <a:cxn ang="f25">
                  <a:pos x="f19" y="f18"/>
                </a:cxn>
                <a:cxn ang="f25">
                  <a:pos x="f15" y="f22"/>
                </a:cxn>
                <a:cxn ang="f25">
                  <a:pos x="f23" y="f24"/>
                </a:cxn>
                <a:cxn ang="f25">
                  <a:pos x="f19" y="f20"/>
                </a:cxn>
                <a:cxn ang="f25">
                  <a:pos x="f19" y="f20"/>
                </a:cxn>
              </a:cxnLst>
              <a:rect l="f15" t="f18" r="f16" b="f17"/>
              <a:pathLst>
                <a:path w="1405" h="378">
                  <a:moveTo>
                    <a:pt x="f6" y="f8"/>
                  </a:moveTo>
                  <a:lnTo>
                    <a:pt x="f6" y="f5"/>
                  </a:lnTo>
                  <a:lnTo>
                    <a:pt x="f5" y="f9"/>
                  </a:lnTo>
                  <a:lnTo>
                    <a:pt x="f10" y="f7"/>
                  </a:lnTo>
                  <a:lnTo>
                    <a:pt x="f6" y="f8"/>
                  </a:lnTo>
                  <a:close/>
                </a:path>
              </a:pathLst>
            </a:custGeom>
            <a:gradFill>
              <a:gsLst>
                <a:gs pos="0">
                  <a:srgbClr val="07079B"/>
                </a:gs>
                <a:gs pos="100000">
                  <a:srgbClr val="000099"/>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3" name="Freeform 12"/>
            <p:cNvSpPr/>
            <p:nvPr/>
          </p:nvSpPr>
          <p:spPr>
            <a:xfrm>
              <a:off x="8796240" y="5506920"/>
              <a:ext cx="1273320" cy="419040"/>
            </a:xfrm>
            <a:custGeom>
              <a:avLst/>
              <a:gdLst>
                <a:gd name="f0" fmla="val 10800000"/>
                <a:gd name="f1" fmla="val 5400000"/>
                <a:gd name="f2" fmla="val 180"/>
                <a:gd name="f3" fmla="val w"/>
                <a:gd name="f4" fmla="val h"/>
                <a:gd name="f5" fmla="val 0"/>
                <a:gd name="f6" fmla="val 729"/>
                <a:gd name="f7" fmla="val 240"/>
                <a:gd name="f8" fmla="val 6"/>
                <a:gd name="f9" fmla="+- 0 0 0"/>
                <a:gd name="f10" fmla="*/ f3 1 729"/>
                <a:gd name="f11" fmla="*/ f4 1 240"/>
                <a:gd name="f12" fmla="*/ f9 f0 1"/>
                <a:gd name="f13" fmla="*/ 0 f10 1"/>
                <a:gd name="f14" fmla="*/ 729 f10 1"/>
                <a:gd name="f15" fmla="*/ 240 f11 1"/>
                <a:gd name="f16" fmla="*/ 0 f11 1"/>
                <a:gd name="f17" fmla="*/ 970 f10 1"/>
                <a:gd name="f18" fmla="*/ 319 f11 1"/>
                <a:gd name="f19" fmla="*/ f12 1 f2"/>
                <a:gd name="f20" fmla="*/ 9 f11 1"/>
                <a:gd name="f21" fmla="+- f19 0 f1"/>
              </a:gdLst>
              <a:ahLst/>
              <a:cxnLst>
                <a:cxn ang="3cd4">
                  <a:pos x="hc" y="t"/>
                </a:cxn>
                <a:cxn ang="0">
                  <a:pos x="r" y="vc"/>
                </a:cxn>
                <a:cxn ang="cd4">
                  <a:pos x="hc" y="b"/>
                </a:cxn>
                <a:cxn ang="cd2">
                  <a:pos x="l" y="vc"/>
                </a:cxn>
                <a:cxn ang="f21">
                  <a:pos x="f17" y="f18"/>
                </a:cxn>
                <a:cxn ang="f21">
                  <a:pos x="f13" y="f16"/>
                </a:cxn>
                <a:cxn ang="f21">
                  <a:pos x="f13" y="f20"/>
                </a:cxn>
                <a:cxn ang="f21">
                  <a:pos x="f17" y="f18"/>
                </a:cxn>
                <a:cxn ang="f21">
                  <a:pos x="f17" y="f18"/>
                </a:cxn>
              </a:cxnLst>
              <a:rect l="f13" t="f16" r="f14" b="f15"/>
              <a:pathLst>
                <a:path w="729" h="240">
                  <a:moveTo>
                    <a:pt x="f6" y="f7"/>
                  </a:moveTo>
                  <a:lnTo>
                    <a:pt x="f5" y="f5"/>
                  </a:lnTo>
                  <a:lnTo>
                    <a:pt x="f5" y="f8"/>
                  </a:lnTo>
                  <a:lnTo>
                    <a:pt x="f6"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4" name="Freeform 13"/>
            <p:cNvSpPr/>
            <p:nvPr/>
          </p:nvSpPr>
          <p:spPr>
            <a:xfrm>
              <a:off x="0" y="2600280"/>
              <a:ext cx="8796240" cy="2924279"/>
            </a:xfrm>
            <a:custGeom>
              <a:avLst/>
              <a:gdLst>
                <a:gd name="f0" fmla="val 10800000"/>
                <a:gd name="f1" fmla="val 5400000"/>
                <a:gd name="f2" fmla="val 180"/>
                <a:gd name="f3" fmla="val w"/>
                <a:gd name="f4" fmla="val h"/>
                <a:gd name="f5" fmla="val 0"/>
                <a:gd name="f6" fmla="val 5035"/>
                <a:gd name="f7" fmla="val 1672"/>
                <a:gd name="f8" fmla="val 72"/>
                <a:gd name="f9" fmla="val 1666"/>
                <a:gd name="f10" fmla="+- 0 0 0"/>
                <a:gd name="f11" fmla="*/ f3 1 5035"/>
                <a:gd name="f12" fmla="*/ f4 1 1672"/>
                <a:gd name="f13" fmla="*/ f10 f0 1"/>
                <a:gd name="f14" fmla="*/ 0 f11 1"/>
                <a:gd name="f15" fmla="*/ 5035 f11 1"/>
                <a:gd name="f16" fmla="*/ 1672 f12 1"/>
                <a:gd name="f17" fmla="*/ 0 f12 1"/>
                <a:gd name="f18" fmla="*/ 96 f12 1"/>
                <a:gd name="f19" fmla="*/ f13 1 f2"/>
                <a:gd name="f20" fmla="*/ 6716 f11 1"/>
                <a:gd name="f21" fmla="*/ 2235 f12 1"/>
                <a:gd name="f22" fmla="*/ 2228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035" h="1672">
                  <a:moveTo>
                    <a:pt x="f5" y="f8"/>
                  </a:moveTo>
                  <a:lnTo>
                    <a:pt x="f6" y="f7"/>
                  </a:lnTo>
                  <a:lnTo>
                    <a:pt x="f6" y="f9"/>
                  </a:lnTo>
                  <a:lnTo>
                    <a:pt x="f5" y="f5"/>
                  </a:lnTo>
                  <a:lnTo>
                    <a:pt x="f5" y="f8"/>
                  </a:lnTo>
                  <a:close/>
                </a:path>
              </a:pathLst>
            </a:custGeom>
            <a:gradFill>
              <a:gsLst>
                <a:gs pos="0">
                  <a:srgbClr val="000099"/>
                </a:gs>
                <a:gs pos="100000">
                  <a:srgbClr val="000053"/>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5" name="Freeform 14"/>
            <p:cNvSpPr/>
            <p:nvPr/>
          </p:nvSpPr>
          <p:spPr>
            <a:xfrm>
              <a:off x="8796240" y="5329080"/>
              <a:ext cx="1273320" cy="557280"/>
            </a:xfrm>
            <a:custGeom>
              <a:avLst/>
              <a:gdLst>
                <a:gd name="f0" fmla="val 10800000"/>
                <a:gd name="f1" fmla="val 5400000"/>
                <a:gd name="f2" fmla="val 180"/>
                <a:gd name="f3" fmla="val w"/>
                <a:gd name="f4" fmla="val h"/>
                <a:gd name="f5" fmla="val 0"/>
                <a:gd name="f6" fmla="val 729"/>
                <a:gd name="f7" fmla="val 318"/>
                <a:gd name="f8" fmla="val 312"/>
                <a:gd name="f9" fmla="val 54"/>
                <a:gd name="f10" fmla="+- 0 0 0"/>
                <a:gd name="f11" fmla="*/ f3 1 729"/>
                <a:gd name="f12" fmla="*/ f4 1 318"/>
                <a:gd name="f13" fmla="*/ f10 f0 1"/>
                <a:gd name="f14" fmla="*/ 0 f11 1"/>
                <a:gd name="f15" fmla="*/ 729 f11 1"/>
                <a:gd name="f16" fmla="*/ 318 f12 1"/>
                <a:gd name="f17" fmla="*/ 0 f12 1"/>
                <a:gd name="f18" fmla="*/ 970 f11 1"/>
                <a:gd name="f19" fmla="*/ 427 f12 1"/>
                <a:gd name="f20" fmla="*/ f13 1 f2"/>
                <a:gd name="f21" fmla="*/ 419 f12 1"/>
                <a:gd name="f22" fmla="*/ 73 f12 1"/>
                <a:gd name="f23" fmla="+- f20 0 f1"/>
              </a:gdLst>
              <a:ahLst/>
              <a:cxnLst>
                <a:cxn ang="3cd4">
                  <a:pos x="hc" y="t"/>
                </a:cxn>
                <a:cxn ang="0">
                  <a:pos x="r" y="vc"/>
                </a:cxn>
                <a:cxn ang="cd4">
                  <a:pos x="hc" y="b"/>
                </a:cxn>
                <a:cxn ang="cd2">
                  <a:pos x="l" y="vc"/>
                </a:cxn>
                <a:cxn ang="f23">
                  <a:pos x="f18" y="f19"/>
                </a:cxn>
                <a:cxn ang="f23">
                  <a:pos x="f18" y="f21"/>
                </a:cxn>
                <a:cxn ang="f23">
                  <a:pos x="f14" y="f17"/>
                </a:cxn>
                <a:cxn ang="f23">
                  <a:pos x="f14" y="f22"/>
                </a:cxn>
                <a:cxn ang="f23">
                  <a:pos x="f18" y="f19"/>
                </a:cxn>
                <a:cxn ang="f23">
                  <a:pos x="f18" y="f19"/>
                </a:cxn>
              </a:cxnLst>
              <a:rect l="f14" t="f17" r="f15" b="f16"/>
              <a:pathLst>
                <a:path w="729" h="318">
                  <a:moveTo>
                    <a:pt x="f6" y="f7"/>
                  </a:moveTo>
                  <a:lnTo>
                    <a:pt x="f6" y="f8"/>
                  </a:lnTo>
                  <a:lnTo>
                    <a:pt x="f5" y="f5"/>
                  </a:lnTo>
                  <a:lnTo>
                    <a:pt x="f5" y="f9"/>
                  </a:lnTo>
                  <a:lnTo>
                    <a:pt x="f6" y="f7"/>
                  </a:lnTo>
                  <a:close/>
                </a:path>
              </a:pathLst>
            </a:custGeom>
            <a:gradFill>
              <a:gsLst>
                <a:gs pos="0">
                  <a:srgbClr val="000099"/>
                </a:gs>
                <a:gs pos="100000">
                  <a:srgbClr val="000080"/>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6" name="Freeform 15"/>
            <p:cNvSpPr/>
            <p:nvPr/>
          </p:nvSpPr>
          <p:spPr>
            <a:xfrm>
              <a:off x="0" y="1603440"/>
              <a:ext cx="8796240" cy="3821039"/>
            </a:xfrm>
            <a:custGeom>
              <a:avLst/>
              <a:gdLst>
                <a:gd name="f0" fmla="val 10800000"/>
                <a:gd name="f1" fmla="val 5400000"/>
                <a:gd name="f2" fmla="val 180"/>
                <a:gd name="f3" fmla="val w"/>
                <a:gd name="f4" fmla="val h"/>
                <a:gd name="f5" fmla="val 0"/>
                <a:gd name="f6" fmla="val 5035"/>
                <a:gd name="f7" fmla="val 2188"/>
                <a:gd name="f8" fmla="val 396"/>
                <a:gd name="f9" fmla="val 2134"/>
                <a:gd name="f10" fmla="+- 0 0 0"/>
                <a:gd name="f11" fmla="*/ f3 1 5035"/>
                <a:gd name="f12" fmla="*/ f4 1 2188"/>
                <a:gd name="f13" fmla="*/ f10 f0 1"/>
                <a:gd name="f14" fmla="*/ 0 f11 1"/>
                <a:gd name="f15" fmla="*/ 5035 f11 1"/>
                <a:gd name="f16" fmla="*/ 2188 f12 1"/>
                <a:gd name="f17" fmla="*/ 0 f12 1"/>
                <a:gd name="f18" fmla="*/ 528 f12 1"/>
                <a:gd name="f19" fmla="*/ f13 1 f2"/>
                <a:gd name="f20" fmla="*/ 6716 f11 1"/>
                <a:gd name="f21" fmla="*/ 2919 f12 1"/>
                <a:gd name="f22" fmla="*/ 2847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035" h="2188">
                  <a:moveTo>
                    <a:pt x="f5" y="f8"/>
                  </a:moveTo>
                  <a:lnTo>
                    <a:pt x="f6" y="f7"/>
                  </a:lnTo>
                  <a:lnTo>
                    <a:pt x="f6" y="f9"/>
                  </a:lnTo>
                  <a:lnTo>
                    <a:pt x="f5" y="f5"/>
                  </a:lnTo>
                  <a:lnTo>
                    <a:pt x="f5" y="f8"/>
                  </a:lnTo>
                  <a:close/>
                </a:path>
              </a:pathLst>
            </a:custGeom>
            <a:gradFill>
              <a:gsLst>
                <a:gs pos="0">
                  <a:srgbClr val="000080"/>
                </a:gs>
                <a:gs pos="100000">
                  <a:srgbClr val="000055"/>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7" name="Freeform 16"/>
            <p:cNvSpPr/>
            <p:nvPr/>
          </p:nvSpPr>
          <p:spPr>
            <a:xfrm>
              <a:off x="4014720" y="0"/>
              <a:ext cx="5521320" cy="4762440"/>
            </a:xfrm>
            <a:custGeom>
              <a:avLst/>
              <a:gdLst>
                <a:gd name="f0" fmla="val 10800000"/>
                <a:gd name="f1" fmla="val 5400000"/>
                <a:gd name="f2" fmla="val 180"/>
                <a:gd name="f3" fmla="val w"/>
                <a:gd name="f4" fmla="val h"/>
                <a:gd name="f5" fmla="val 0"/>
                <a:gd name="f6" fmla="val 3163"/>
                <a:gd name="f7" fmla="val 2727"/>
                <a:gd name="f8" fmla="val 3145"/>
                <a:gd name="f9" fmla="val 2704"/>
                <a:gd name="f10" fmla="val 102"/>
                <a:gd name="f11" fmla="+- 0 0 0"/>
                <a:gd name="f12" fmla="*/ f3 1 3163"/>
                <a:gd name="f13" fmla="*/ f4 1 2727"/>
                <a:gd name="f14" fmla="*/ f11 f0 1"/>
                <a:gd name="f15" fmla="*/ 0 f12 1"/>
                <a:gd name="f16" fmla="*/ 3163 f12 1"/>
                <a:gd name="f17" fmla="*/ 2727 f13 1"/>
                <a:gd name="f18" fmla="*/ 0 f13 1"/>
                <a:gd name="f19" fmla="*/ f14 1 f2"/>
                <a:gd name="f20" fmla="*/ 4187 f12 1"/>
                <a:gd name="f21" fmla="*/ 3637 f13 1"/>
                <a:gd name="f22" fmla="*/ 4212 f12 1"/>
                <a:gd name="f23" fmla="*/ 3606 f13 1"/>
                <a:gd name="f24" fmla="*/ 135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3163" h="2727">
                  <a:moveTo>
                    <a:pt x="f5" y="f5"/>
                  </a:moveTo>
                  <a:lnTo>
                    <a:pt x="f8" y="f7"/>
                  </a:lnTo>
                  <a:lnTo>
                    <a:pt x="f6" y="f9"/>
                  </a:lnTo>
                  <a:lnTo>
                    <a:pt x="f10" y="f5"/>
                  </a:lnTo>
                  <a:lnTo>
                    <a:pt x="f5" y="f5"/>
                  </a:lnTo>
                  <a:close/>
                </a:path>
              </a:pathLst>
            </a:custGeom>
            <a:gradFill>
              <a:gsLst>
                <a:gs pos="0">
                  <a:srgbClr val="000099"/>
                </a:gs>
                <a:gs pos="100000">
                  <a:srgbClr val="00006A"/>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8" name="Freeform 17"/>
            <p:cNvSpPr/>
            <p:nvPr/>
          </p:nvSpPr>
          <p:spPr>
            <a:xfrm>
              <a:off x="9505800" y="4721400"/>
              <a:ext cx="565200" cy="522000"/>
            </a:xfrm>
            <a:custGeom>
              <a:avLst/>
              <a:gdLst>
                <a:gd name="f0" fmla="val 10800000"/>
                <a:gd name="f1" fmla="val 5400000"/>
                <a:gd name="f2" fmla="val 180"/>
                <a:gd name="f3" fmla="val w"/>
                <a:gd name="f4" fmla="val h"/>
                <a:gd name="f5" fmla="val 0"/>
                <a:gd name="f6" fmla="val 323"/>
                <a:gd name="f7" fmla="val 299"/>
                <a:gd name="f8" fmla="val 263"/>
                <a:gd name="f9" fmla="val 18"/>
                <a:gd name="f10" fmla="val 23"/>
                <a:gd name="f11" fmla="+- 0 0 0"/>
                <a:gd name="f12" fmla="*/ f3 1 323"/>
                <a:gd name="f13" fmla="*/ f4 1 299"/>
                <a:gd name="f14" fmla="*/ f11 f0 1"/>
                <a:gd name="f15" fmla="*/ 0 f12 1"/>
                <a:gd name="f16" fmla="*/ 323 f12 1"/>
                <a:gd name="f17" fmla="*/ 299 f13 1"/>
                <a:gd name="f18" fmla="*/ 0 f13 1"/>
                <a:gd name="f19" fmla="*/ 432 f12 1"/>
                <a:gd name="f20" fmla="*/ 398 f13 1"/>
                <a:gd name="f21" fmla="*/ f14 1 f2"/>
                <a:gd name="f22" fmla="*/ 350 f13 1"/>
                <a:gd name="f23" fmla="*/ 24 f12 1"/>
                <a:gd name="f24" fmla="*/ 31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323" h="299">
                  <a:moveTo>
                    <a:pt x="f6" y="f7"/>
                  </a:moveTo>
                  <a:lnTo>
                    <a:pt x="f6" y="f8"/>
                  </a:lnTo>
                  <a:lnTo>
                    <a:pt x="f9" y="f5"/>
                  </a:lnTo>
                  <a:lnTo>
                    <a:pt x="f5" y="f10"/>
                  </a:lnTo>
                  <a:lnTo>
                    <a:pt x="f6" y="f7"/>
                  </a:lnTo>
                  <a:close/>
                </a:path>
              </a:pathLst>
            </a:custGeom>
            <a:gradFill>
              <a:gsLst>
                <a:gs pos="0">
                  <a:srgbClr val="0E0E9E"/>
                </a:gs>
                <a:gs pos="100000">
                  <a:srgbClr val="000099"/>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19" name="Freeform 18"/>
            <p:cNvSpPr/>
            <p:nvPr/>
          </p:nvSpPr>
          <p:spPr>
            <a:xfrm>
              <a:off x="9578880" y="4522680"/>
              <a:ext cx="492120" cy="585720"/>
            </a:xfrm>
            <a:custGeom>
              <a:avLst/>
              <a:gdLst>
                <a:gd name="f0" fmla="val 10800000"/>
                <a:gd name="f1" fmla="val 5400000"/>
                <a:gd name="f2" fmla="val 180"/>
                <a:gd name="f3" fmla="val w"/>
                <a:gd name="f4" fmla="val h"/>
                <a:gd name="f5" fmla="val 0"/>
                <a:gd name="f6" fmla="val 281"/>
                <a:gd name="f7" fmla="val 335"/>
                <a:gd name="f8" fmla="val 173"/>
                <a:gd name="f9" fmla="val 96"/>
                <a:gd name="f10" fmla="val 90"/>
                <a:gd name="f11" fmla="+- 0 0 0"/>
                <a:gd name="f12" fmla="*/ f3 1 281"/>
                <a:gd name="f13" fmla="*/ f4 1 335"/>
                <a:gd name="f14" fmla="*/ f11 f0 1"/>
                <a:gd name="f15" fmla="*/ 0 f12 1"/>
                <a:gd name="f16" fmla="*/ 281 f12 1"/>
                <a:gd name="f17" fmla="*/ 335 f13 1"/>
                <a:gd name="f18" fmla="*/ 0 f13 1"/>
                <a:gd name="f19" fmla="*/ 377 f12 1"/>
                <a:gd name="f20" fmla="*/ 447 f13 1"/>
                <a:gd name="f21" fmla="*/ f14 1 f2"/>
                <a:gd name="f22" fmla="*/ 231 f13 1"/>
                <a:gd name="f23" fmla="*/ 129 f12 1"/>
                <a:gd name="f24" fmla="*/ 120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281" h="335">
                  <a:moveTo>
                    <a:pt x="f6" y="f7"/>
                  </a:moveTo>
                  <a:lnTo>
                    <a:pt x="f6" y="f8"/>
                  </a:lnTo>
                  <a:lnTo>
                    <a:pt x="f9" y="f5"/>
                  </a:lnTo>
                  <a:lnTo>
                    <a:pt x="f5" y="f10"/>
                  </a:lnTo>
                  <a:lnTo>
                    <a:pt x="f6" y="f7"/>
                  </a:lnTo>
                  <a:close/>
                </a:path>
              </a:pathLst>
            </a:custGeom>
            <a:solidFill>
              <a:srgbClr val="0000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0" name="Freeform 19"/>
            <p:cNvSpPr/>
            <p:nvPr/>
          </p:nvSpPr>
          <p:spPr>
            <a:xfrm>
              <a:off x="4289400" y="0"/>
              <a:ext cx="5451480" cy="4680000"/>
            </a:xfrm>
            <a:custGeom>
              <a:avLst/>
              <a:gdLst>
                <a:gd name="f0" fmla="val 10800000"/>
                <a:gd name="f1" fmla="val 5400000"/>
                <a:gd name="f2" fmla="val 180"/>
                <a:gd name="f3" fmla="val w"/>
                <a:gd name="f4" fmla="val h"/>
                <a:gd name="f5" fmla="val 0"/>
                <a:gd name="f6" fmla="val 3122"/>
                <a:gd name="f7" fmla="val 2680"/>
                <a:gd name="f8" fmla="val 3026"/>
                <a:gd name="f9" fmla="val 2590"/>
                <a:gd name="f10" fmla="val 383"/>
                <a:gd name="f11" fmla="+- 0 0 0"/>
                <a:gd name="f12" fmla="*/ f3 1 3122"/>
                <a:gd name="f13" fmla="*/ f4 1 2680"/>
                <a:gd name="f14" fmla="*/ f11 f0 1"/>
                <a:gd name="f15" fmla="*/ 0 f12 1"/>
                <a:gd name="f16" fmla="*/ 3122 f12 1"/>
                <a:gd name="f17" fmla="*/ 2680 f13 1"/>
                <a:gd name="f18" fmla="*/ 0 f13 1"/>
                <a:gd name="f19" fmla="*/ f14 1 f2"/>
                <a:gd name="f20" fmla="*/ 4032 f12 1"/>
                <a:gd name="f21" fmla="*/ 3573 f13 1"/>
                <a:gd name="f22" fmla="*/ 4161 f12 1"/>
                <a:gd name="f23" fmla="*/ 3453 f13 1"/>
                <a:gd name="f24" fmla="*/ 511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3122" h="2680">
                  <a:moveTo>
                    <a:pt x="f5" y="f5"/>
                  </a:moveTo>
                  <a:lnTo>
                    <a:pt x="f8" y="f7"/>
                  </a:lnTo>
                  <a:lnTo>
                    <a:pt x="f6" y="f9"/>
                  </a:lnTo>
                  <a:lnTo>
                    <a:pt x="f10" y="f5"/>
                  </a:lnTo>
                  <a:lnTo>
                    <a:pt x="f5" y="f5"/>
                  </a:lnTo>
                  <a:close/>
                </a:path>
              </a:pathLst>
            </a:custGeom>
            <a:gradFill>
              <a:gsLst>
                <a:gs pos="0">
                  <a:srgbClr val="000099"/>
                </a:gs>
                <a:gs pos="100000">
                  <a:srgbClr val="000046"/>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1" name="Freeform 20"/>
            <p:cNvSpPr/>
            <p:nvPr/>
          </p:nvSpPr>
          <p:spPr>
            <a:xfrm>
              <a:off x="9839160" y="4427640"/>
              <a:ext cx="230400" cy="230040"/>
            </a:xfrm>
            <a:custGeom>
              <a:avLst/>
              <a:gdLst>
                <a:gd name="f0" fmla="val 10800000"/>
                <a:gd name="f1" fmla="val 5400000"/>
                <a:gd name="f2" fmla="val 180"/>
                <a:gd name="f3" fmla="val w"/>
                <a:gd name="f4" fmla="val h"/>
                <a:gd name="f5" fmla="val 0"/>
                <a:gd name="f6" fmla="val 132"/>
                <a:gd name="f7" fmla="+- 0 0 0"/>
                <a:gd name="f8" fmla="*/ f3 1 132"/>
                <a:gd name="f9" fmla="*/ f4 1 132"/>
                <a:gd name="f10" fmla="*/ f7 f0 1"/>
                <a:gd name="f11" fmla="*/ 0 f8 1"/>
                <a:gd name="f12" fmla="*/ 132 f8 1"/>
                <a:gd name="f13" fmla="*/ 132 f9 1"/>
                <a:gd name="f14" fmla="*/ 0 f9 1"/>
                <a:gd name="f15" fmla="*/ 175 f8 1"/>
                <a:gd name="f16" fmla="*/ 175 f9 1"/>
                <a:gd name="f17" fmla="*/ f10 1 f2"/>
                <a:gd name="f18" fmla="+- f17 0 f1"/>
              </a:gdLst>
              <a:ahLst/>
              <a:cxnLst>
                <a:cxn ang="3cd4">
                  <a:pos x="hc" y="t"/>
                </a:cxn>
                <a:cxn ang="0">
                  <a:pos x="r" y="vc"/>
                </a:cxn>
                <a:cxn ang="cd4">
                  <a:pos x="hc" y="b"/>
                </a:cxn>
                <a:cxn ang="cd2">
                  <a:pos x="l" y="vc"/>
                </a:cxn>
                <a:cxn ang="f18">
                  <a:pos x="f15" y="f16"/>
                </a:cxn>
                <a:cxn ang="f18">
                  <a:pos x="f11" y="f14"/>
                </a:cxn>
                <a:cxn ang="f18">
                  <a:pos x="f11" y="f14"/>
                </a:cxn>
                <a:cxn ang="f18">
                  <a:pos x="f15" y="f16"/>
                </a:cxn>
                <a:cxn ang="f18">
                  <a:pos x="f15" y="f16"/>
                </a:cxn>
              </a:cxnLst>
              <a:rect l="f11" t="f14" r="f12" b="f13"/>
              <a:pathLst>
                <a:path w="132" h="132">
                  <a:moveTo>
                    <a:pt x="f6" y="f6"/>
                  </a:moveTo>
                  <a:lnTo>
                    <a:pt x="f5" y="f5"/>
                  </a:lnTo>
                  <a:lnTo>
                    <a:pt x="f6" y="f6"/>
                  </a:lnTo>
                  <a:close/>
                </a:path>
              </a:pathLst>
            </a:custGeom>
            <a:solidFill>
              <a:srgbClr val="FF9999"/>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2" name="Freeform 21"/>
            <p:cNvSpPr/>
            <p:nvPr/>
          </p:nvSpPr>
          <p:spPr>
            <a:xfrm>
              <a:off x="5440320" y="0"/>
              <a:ext cx="4394160" cy="4427640"/>
            </a:xfrm>
            <a:custGeom>
              <a:avLst/>
              <a:gdLst>
                <a:gd name="f0" fmla="val 10800000"/>
                <a:gd name="f1" fmla="val 5400000"/>
                <a:gd name="f2" fmla="val 180"/>
                <a:gd name="f3" fmla="val w"/>
                <a:gd name="f4" fmla="val h"/>
                <a:gd name="f5" fmla="val 0"/>
                <a:gd name="f6" fmla="val 2517"/>
                <a:gd name="f7" fmla="val 2536"/>
                <a:gd name="f8" fmla="val 66"/>
                <a:gd name="f9" fmla="+- 0 0 0"/>
                <a:gd name="f10" fmla="*/ f3 1 2517"/>
                <a:gd name="f11" fmla="*/ f4 1 2536"/>
                <a:gd name="f12" fmla="*/ f9 f0 1"/>
                <a:gd name="f13" fmla="*/ 0 f10 1"/>
                <a:gd name="f14" fmla="*/ 2517 f10 1"/>
                <a:gd name="f15" fmla="*/ 2536 f11 1"/>
                <a:gd name="f16" fmla="*/ 0 f11 1"/>
                <a:gd name="f17" fmla="*/ f12 1 f2"/>
                <a:gd name="f18" fmla="*/ 3353 f10 1"/>
                <a:gd name="f19" fmla="*/ 3380 f11 1"/>
                <a:gd name="f20" fmla="*/ 88 f10 1"/>
                <a:gd name="f21" fmla="+- f17 0 f1"/>
              </a:gdLst>
              <a:ahLst/>
              <a:cxnLst>
                <a:cxn ang="3cd4">
                  <a:pos x="hc" y="t"/>
                </a:cxn>
                <a:cxn ang="0">
                  <a:pos x="r" y="vc"/>
                </a:cxn>
                <a:cxn ang="cd4">
                  <a:pos x="hc" y="b"/>
                </a:cxn>
                <a:cxn ang="cd2">
                  <a:pos x="l" y="vc"/>
                </a:cxn>
                <a:cxn ang="f21">
                  <a:pos x="f13" y="f16"/>
                </a:cxn>
                <a:cxn ang="f21">
                  <a:pos x="f18" y="f19"/>
                </a:cxn>
                <a:cxn ang="f21">
                  <a:pos x="f18" y="f19"/>
                </a:cxn>
                <a:cxn ang="f21">
                  <a:pos x="f20" y="f16"/>
                </a:cxn>
                <a:cxn ang="f21">
                  <a:pos x="f13" y="f16"/>
                </a:cxn>
                <a:cxn ang="f21">
                  <a:pos x="f13" y="f16"/>
                </a:cxn>
              </a:cxnLst>
              <a:rect l="f13" t="f16" r="f14" b="f15"/>
              <a:pathLst>
                <a:path w="2517" h="2536">
                  <a:moveTo>
                    <a:pt x="f5" y="f5"/>
                  </a:moveTo>
                  <a:lnTo>
                    <a:pt x="f6" y="f7"/>
                  </a:lnTo>
                  <a:lnTo>
                    <a:pt x="f8" y="f5"/>
                  </a:lnTo>
                  <a:lnTo>
                    <a:pt x="f5" y="f5"/>
                  </a:lnTo>
                  <a:close/>
                </a:path>
              </a:pathLst>
            </a:custGeom>
            <a:gradFill>
              <a:gsLst>
                <a:gs pos="0">
                  <a:srgbClr val="000099"/>
                </a:gs>
                <a:gs pos="100000">
                  <a:srgbClr val="00004E"/>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3" name="Freeform 22"/>
            <p:cNvSpPr/>
            <p:nvPr/>
          </p:nvSpPr>
          <p:spPr>
            <a:xfrm>
              <a:off x="6097680" y="0"/>
              <a:ext cx="3844800" cy="4334040"/>
            </a:xfrm>
            <a:custGeom>
              <a:avLst/>
              <a:gdLst>
                <a:gd name="f0" fmla="val 10800000"/>
                <a:gd name="f1" fmla="val 5400000"/>
                <a:gd name="f2" fmla="val 180"/>
                <a:gd name="f3" fmla="val w"/>
                <a:gd name="f4" fmla="val h"/>
                <a:gd name="f5" fmla="val 0"/>
                <a:gd name="f6" fmla="val 2200"/>
                <a:gd name="f7" fmla="val 2482"/>
                <a:gd name="f8" fmla="val 2188"/>
                <a:gd name="f9" fmla="val 2476"/>
                <a:gd name="f10" fmla="val 317"/>
                <a:gd name="f11" fmla="+- 0 0 0"/>
                <a:gd name="f12" fmla="*/ f3 1 2200"/>
                <a:gd name="f13" fmla="*/ f4 1 2482"/>
                <a:gd name="f14" fmla="*/ f11 f0 1"/>
                <a:gd name="f15" fmla="*/ 0 f12 1"/>
                <a:gd name="f16" fmla="*/ 2200 f12 1"/>
                <a:gd name="f17" fmla="*/ 2482 f13 1"/>
                <a:gd name="f18" fmla="*/ 0 f13 1"/>
                <a:gd name="f19" fmla="*/ f14 1 f2"/>
                <a:gd name="f20" fmla="*/ 2922 f12 1"/>
                <a:gd name="f21" fmla="*/ 3309 f13 1"/>
                <a:gd name="f22" fmla="*/ 2938 f12 1"/>
                <a:gd name="f23" fmla="*/ 3300 f13 1"/>
                <a:gd name="f24" fmla="*/ 423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2200" h="2482">
                  <a:moveTo>
                    <a:pt x="f5" y="f5"/>
                  </a:moveTo>
                  <a:lnTo>
                    <a:pt x="f8" y="f7"/>
                  </a:lnTo>
                  <a:lnTo>
                    <a:pt x="f6" y="f9"/>
                  </a:lnTo>
                  <a:lnTo>
                    <a:pt x="f10" y="f5"/>
                  </a:lnTo>
                  <a:lnTo>
                    <a:pt x="f5" y="f5"/>
                  </a:lnTo>
                  <a:close/>
                </a:path>
              </a:pathLst>
            </a:custGeom>
            <a:gradFill>
              <a:gsLst>
                <a:gs pos="0">
                  <a:srgbClr val="000080"/>
                </a:gs>
                <a:gs pos="100000">
                  <a:srgbClr val="000064"/>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4" name="Freeform 23"/>
            <p:cNvSpPr/>
            <p:nvPr/>
          </p:nvSpPr>
          <p:spPr>
            <a:xfrm>
              <a:off x="9923400" y="4322880"/>
              <a:ext cx="146160" cy="168120"/>
            </a:xfrm>
            <a:custGeom>
              <a:avLst/>
              <a:gdLst>
                <a:gd name="f0" fmla="val 10800000"/>
                <a:gd name="f1" fmla="val 5400000"/>
                <a:gd name="f2" fmla="val 180"/>
                <a:gd name="f3" fmla="val w"/>
                <a:gd name="f4" fmla="val h"/>
                <a:gd name="f5" fmla="val 0"/>
                <a:gd name="f6" fmla="val 84"/>
                <a:gd name="f7" fmla="val 96"/>
                <a:gd name="f8" fmla="val 90"/>
                <a:gd name="f9" fmla="val 12"/>
                <a:gd name="f10" fmla="val 6"/>
                <a:gd name="f11" fmla="+- 0 0 0"/>
                <a:gd name="f12" fmla="*/ f3 1 84"/>
                <a:gd name="f13" fmla="*/ f4 1 96"/>
                <a:gd name="f14" fmla="*/ f11 f0 1"/>
                <a:gd name="f15" fmla="*/ 0 f12 1"/>
                <a:gd name="f16" fmla="*/ 84 f12 1"/>
                <a:gd name="f17" fmla="*/ 96 f13 1"/>
                <a:gd name="f18" fmla="*/ 0 f13 1"/>
                <a:gd name="f19" fmla="*/ 111 f12 1"/>
                <a:gd name="f20" fmla="*/ 129 f13 1"/>
                <a:gd name="f21" fmla="*/ f14 1 f2"/>
                <a:gd name="f22" fmla="*/ 120 f13 1"/>
                <a:gd name="f23" fmla="*/ 15 f12 1"/>
                <a:gd name="f24" fmla="*/ 9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84" h="96">
                  <a:moveTo>
                    <a:pt x="f6" y="f7"/>
                  </a:moveTo>
                  <a:lnTo>
                    <a:pt x="f6" y="f8"/>
                  </a:lnTo>
                  <a:lnTo>
                    <a:pt x="f9" y="f5"/>
                  </a:lnTo>
                  <a:lnTo>
                    <a:pt x="f5" y="f10"/>
                  </a:lnTo>
                  <a:lnTo>
                    <a:pt x="f6" y="f7"/>
                  </a:lnTo>
                  <a:close/>
                </a:path>
              </a:pathLst>
            </a:custGeom>
            <a:gradFill>
              <a:gsLst>
                <a:gs pos="0">
                  <a:srgbClr val="1616A1"/>
                </a:gs>
                <a:gs pos="100000">
                  <a:srgbClr val="000099"/>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5" name="Freeform 24"/>
            <p:cNvSpPr/>
            <p:nvPr/>
          </p:nvSpPr>
          <p:spPr>
            <a:xfrm>
              <a:off x="9799560" y="1487519"/>
              <a:ext cx="271440" cy="903240"/>
            </a:xfrm>
            <a:custGeom>
              <a:avLst/>
              <a:gdLst>
                <a:gd name="f0" fmla="val 10800000"/>
                <a:gd name="f1" fmla="val 5400000"/>
                <a:gd name="f2" fmla="val 180"/>
                <a:gd name="f3" fmla="val w"/>
                <a:gd name="f4" fmla="val h"/>
                <a:gd name="f5" fmla="val 0"/>
                <a:gd name="f6" fmla="val 155"/>
                <a:gd name="f7" fmla="val 516"/>
                <a:gd name="f8" fmla="val 204"/>
                <a:gd name="f9" fmla="val 77"/>
                <a:gd name="f10" fmla="val 192"/>
                <a:gd name="f11" fmla="+- 0 0 0"/>
                <a:gd name="f12" fmla="*/ f3 1 155"/>
                <a:gd name="f13" fmla="*/ f4 1 516"/>
                <a:gd name="f14" fmla="*/ f11 f0 1"/>
                <a:gd name="f15" fmla="*/ 0 f12 1"/>
                <a:gd name="f16" fmla="*/ 155 f12 1"/>
                <a:gd name="f17" fmla="*/ 516 f13 1"/>
                <a:gd name="f18" fmla="*/ 0 f13 1"/>
                <a:gd name="f19" fmla="*/ 209 f12 1"/>
                <a:gd name="f20" fmla="*/ 691 f13 1"/>
                <a:gd name="f21" fmla="*/ f14 1 f2"/>
                <a:gd name="f22" fmla="*/ 273 f13 1"/>
                <a:gd name="f23" fmla="*/ 104 f12 1"/>
                <a:gd name="f24" fmla="*/ 258 f13 1"/>
                <a:gd name="f25" fmla="+- f21 0 f1"/>
              </a:gdLst>
              <a:ahLst/>
              <a:cxnLst>
                <a:cxn ang="3cd4">
                  <a:pos x="hc" y="t"/>
                </a:cxn>
                <a:cxn ang="0">
                  <a:pos x="r" y="vc"/>
                </a:cxn>
                <a:cxn ang="cd4">
                  <a:pos x="hc" y="b"/>
                </a:cxn>
                <a:cxn ang="cd2">
                  <a:pos x="l" y="vc"/>
                </a:cxn>
                <a:cxn ang="f25">
                  <a:pos x="f19" y="f20"/>
                </a:cxn>
                <a:cxn ang="f25">
                  <a:pos x="f19" y="f22"/>
                </a:cxn>
                <a:cxn ang="f25">
                  <a:pos x="f23" y="f18"/>
                </a:cxn>
                <a:cxn ang="f25">
                  <a:pos x="f15" y="f24"/>
                </a:cxn>
                <a:cxn ang="f25">
                  <a:pos x="f19" y="f20"/>
                </a:cxn>
                <a:cxn ang="f25">
                  <a:pos x="f19" y="f20"/>
                </a:cxn>
              </a:cxnLst>
              <a:rect l="f15" t="f18" r="f16" b="f17"/>
              <a:pathLst>
                <a:path w="155" h="516">
                  <a:moveTo>
                    <a:pt x="f6" y="f7"/>
                  </a:moveTo>
                  <a:lnTo>
                    <a:pt x="f6" y="f8"/>
                  </a:lnTo>
                  <a:lnTo>
                    <a:pt x="f9" y="f5"/>
                  </a:lnTo>
                  <a:lnTo>
                    <a:pt x="f5" y="f10"/>
                  </a:lnTo>
                  <a:lnTo>
                    <a:pt x="f6" y="f7"/>
                  </a:lnTo>
                  <a:close/>
                </a:path>
              </a:pathLst>
            </a:custGeom>
            <a:solidFill>
              <a:srgbClr val="00008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6" name="Freeform 25"/>
            <p:cNvSpPr/>
            <p:nvPr/>
          </p:nvSpPr>
          <p:spPr>
            <a:xfrm>
              <a:off x="8931240" y="0"/>
              <a:ext cx="1003320" cy="1824119"/>
            </a:xfrm>
            <a:custGeom>
              <a:avLst/>
              <a:gdLst>
                <a:gd name="f0" fmla="val 10800000"/>
                <a:gd name="f1" fmla="val 5400000"/>
                <a:gd name="f2" fmla="val 180"/>
                <a:gd name="f3" fmla="val w"/>
                <a:gd name="f4" fmla="val h"/>
                <a:gd name="f5" fmla="val 0"/>
                <a:gd name="f6" fmla="val 574"/>
                <a:gd name="f7" fmla="val 1043"/>
                <a:gd name="f8" fmla="val 497"/>
                <a:gd name="f9" fmla="val 851"/>
                <a:gd name="f10" fmla="val 251"/>
                <a:gd name="f11" fmla="+- 0 0 0"/>
                <a:gd name="f12" fmla="*/ f3 1 574"/>
                <a:gd name="f13" fmla="*/ f4 1 1043"/>
                <a:gd name="f14" fmla="*/ f11 f0 1"/>
                <a:gd name="f15" fmla="*/ 0 f12 1"/>
                <a:gd name="f16" fmla="*/ 574 f12 1"/>
                <a:gd name="f17" fmla="*/ 1043 f13 1"/>
                <a:gd name="f18" fmla="*/ 0 f13 1"/>
                <a:gd name="f19" fmla="*/ f14 1 f2"/>
                <a:gd name="f20" fmla="*/ 663 f12 1"/>
                <a:gd name="f21" fmla="*/ 1395 f13 1"/>
                <a:gd name="f22" fmla="*/ 766 f12 1"/>
                <a:gd name="f23" fmla="*/ 1137 f13 1"/>
                <a:gd name="f24" fmla="*/ 335 f12 1"/>
                <a:gd name="f25" fmla="+- f19 0 f1"/>
              </a:gdLst>
              <a:ahLst/>
              <a:cxnLst>
                <a:cxn ang="3cd4">
                  <a:pos x="hc" y="t"/>
                </a:cxn>
                <a:cxn ang="0">
                  <a:pos x="r" y="vc"/>
                </a:cxn>
                <a:cxn ang="cd4">
                  <a:pos x="hc" y="b"/>
                </a:cxn>
                <a:cxn ang="cd2">
                  <a:pos x="l" y="vc"/>
                </a:cxn>
                <a:cxn ang="f25">
                  <a:pos x="f15" y="f18"/>
                </a:cxn>
                <a:cxn ang="f25">
                  <a:pos x="f20" y="f21"/>
                </a:cxn>
                <a:cxn ang="f25">
                  <a:pos x="f22" y="f23"/>
                </a:cxn>
                <a:cxn ang="f25">
                  <a:pos x="f24" y="f18"/>
                </a:cxn>
                <a:cxn ang="f25">
                  <a:pos x="f15" y="f18"/>
                </a:cxn>
                <a:cxn ang="f25">
                  <a:pos x="f15" y="f18"/>
                </a:cxn>
              </a:cxnLst>
              <a:rect l="f15" t="f18" r="f16" b="f17"/>
              <a:pathLst>
                <a:path w="574" h="1043">
                  <a:moveTo>
                    <a:pt x="f5" y="f5"/>
                  </a:moveTo>
                  <a:lnTo>
                    <a:pt x="f8" y="f7"/>
                  </a:lnTo>
                  <a:lnTo>
                    <a:pt x="f6" y="f9"/>
                  </a:lnTo>
                  <a:lnTo>
                    <a:pt x="f10" y="f5"/>
                  </a:lnTo>
                  <a:lnTo>
                    <a:pt x="f5" y="f5"/>
                  </a:lnTo>
                  <a:close/>
                </a:path>
              </a:pathLst>
            </a:custGeom>
            <a:gradFill>
              <a:gsLst>
                <a:gs pos="0">
                  <a:srgbClr val="000080"/>
                </a:gs>
                <a:gs pos="100000">
                  <a:srgbClr val="000055"/>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7" name="Freeform 26"/>
            <p:cNvSpPr/>
            <p:nvPr/>
          </p:nvSpPr>
          <p:spPr>
            <a:xfrm>
              <a:off x="9462960" y="0"/>
              <a:ext cx="596880" cy="1392120"/>
            </a:xfrm>
            <a:custGeom>
              <a:avLst/>
              <a:gdLst>
                <a:gd name="f0" fmla="val 10800000"/>
                <a:gd name="f1" fmla="val 5400000"/>
                <a:gd name="f2" fmla="val 180"/>
                <a:gd name="f3" fmla="val w"/>
                <a:gd name="f4" fmla="val h"/>
                <a:gd name="f5" fmla="val 0"/>
                <a:gd name="f6" fmla="val 341"/>
                <a:gd name="f7" fmla="val 797"/>
                <a:gd name="f8" fmla="val 144"/>
                <a:gd name="f9" fmla="val 287"/>
                <a:gd name="f10" fmla="val 653"/>
                <a:gd name="f11" fmla="+- 0 0 0"/>
                <a:gd name="f12" fmla="*/ f3 1 341"/>
                <a:gd name="f13" fmla="*/ f4 1 797"/>
                <a:gd name="f14" fmla="*/ f11 f0 1"/>
                <a:gd name="f15" fmla="*/ 0 f12 1"/>
                <a:gd name="f16" fmla="*/ 341 f12 1"/>
                <a:gd name="f17" fmla="*/ 797 f13 1"/>
                <a:gd name="f18" fmla="*/ 0 f13 1"/>
                <a:gd name="f19" fmla="*/ 193 f12 1"/>
                <a:gd name="f20" fmla="*/ f14 1 f2"/>
                <a:gd name="f21" fmla="*/ 384 f12 1"/>
                <a:gd name="f22" fmla="*/ 1062 f13 1"/>
                <a:gd name="f23" fmla="*/ 458 f12 1"/>
                <a:gd name="f24" fmla="*/ 870 f13 1"/>
                <a:gd name="f25" fmla="+- f20 0 f1"/>
              </a:gdLst>
              <a:ahLst/>
              <a:cxnLst>
                <a:cxn ang="3cd4">
                  <a:pos x="hc" y="t"/>
                </a:cxn>
                <a:cxn ang="0">
                  <a:pos x="r" y="vc"/>
                </a:cxn>
                <a:cxn ang="cd4">
                  <a:pos x="hc" y="b"/>
                </a:cxn>
                <a:cxn ang="cd2">
                  <a:pos x="l" y="vc"/>
                </a:cxn>
                <a:cxn ang="f25">
                  <a:pos x="f19" y="f18"/>
                </a:cxn>
                <a:cxn ang="f25">
                  <a:pos x="f15" y="f18"/>
                </a:cxn>
                <a:cxn ang="f25">
                  <a:pos x="f21" y="f22"/>
                </a:cxn>
                <a:cxn ang="f25">
                  <a:pos x="f23" y="f24"/>
                </a:cxn>
                <a:cxn ang="f25">
                  <a:pos x="f19" y="f18"/>
                </a:cxn>
                <a:cxn ang="f25">
                  <a:pos x="f19" y="f18"/>
                </a:cxn>
              </a:cxnLst>
              <a:rect l="f15" t="f18" r="f16" b="f17"/>
              <a:pathLst>
                <a:path w="341" h="797">
                  <a:moveTo>
                    <a:pt x="f8" y="f5"/>
                  </a:moveTo>
                  <a:lnTo>
                    <a:pt x="f5" y="f5"/>
                  </a:lnTo>
                  <a:lnTo>
                    <a:pt x="f9" y="f7"/>
                  </a:lnTo>
                  <a:lnTo>
                    <a:pt x="f6" y="f10"/>
                  </a:lnTo>
                  <a:lnTo>
                    <a:pt x="f8" y="f5"/>
                  </a:lnTo>
                  <a:close/>
                </a:path>
              </a:pathLst>
            </a:custGeom>
            <a:gradFill>
              <a:gsLst>
                <a:gs pos="0">
                  <a:srgbClr val="000080"/>
                </a:gs>
                <a:gs pos="100000">
                  <a:srgbClr val="000059"/>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8" name="Freeform 27"/>
            <p:cNvSpPr/>
            <p:nvPr/>
          </p:nvSpPr>
          <p:spPr>
            <a:xfrm>
              <a:off x="9966240" y="1143000"/>
              <a:ext cx="104760" cy="544680"/>
            </a:xfrm>
            <a:custGeom>
              <a:avLst/>
              <a:gdLst>
                <a:gd name="f0" fmla="val 10800000"/>
                <a:gd name="f1" fmla="val 5400000"/>
                <a:gd name="f2" fmla="val 180"/>
                <a:gd name="f3" fmla="val w"/>
                <a:gd name="f4" fmla="val h"/>
                <a:gd name="f5" fmla="val 0"/>
                <a:gd name="f6" fmla="val 60"/>
                <a:gd name="f7" fmla="val 312"/>
                <a:gd name="f8" fmla="val 144"/>
                <a:gd name="f9" fmla="val 6"/>
                <a:gd name="f10" fmla="val 54"/>
                <a:gd name="f11" fmla="+- 0 0 0"/>
                <a:gd name="f12" fmla="*/ f3 1 60"/>
                <a:gd name="f13" fmla="*/ f4 1 312"/>
                <a:gd name="f14" fmla="*/ f11 f0 1"/>
                <a:gd name="f15" fmla="*/ 0 f12 1"/>
                <a:gd name="f16" fmla="*/ 60 f12 1"/>
                <a:gd name="f17" fmla="*/ 312 f13 1"/>
                <a:gd name="f18" fmla="*/ 0 f13 1"/>
                <a:gd name="f19" fmla="*/ 191 f13 1"/>
                <a:gd name="f20" fmla="*/ f14 1 f2"/>
                <a:gd name="f21" fmla="*/ 80 f12 1"/>
                <a:gd name="f22" fmla="*/ 414 f13 1"/>
                <a:gd name="f23" fmla="*/ 9 f13 1"/>
                <a:gd name="f24" fmla="*/ 72 f12 1"/>
                <a:gd name="f25" fmla="+- f20 0 f1"/>
              </a:gdLst>
              <a:ahLst/>
              <a:cxnLst>
                <a:cxn ang="3cd4">
                  <a:pos x="hc" y="t"/>
                </a:cxn>
                <a:cxn ang="0">
                  <a:pos x="r" y="vc"/>
                </a:cxn>
                <a:cxn ang="cd4">
                  <a:pos x="hc" y="b"/>
                </a:cxn>
                <a:cxn ang="cd2">
                  <a:pos x="l" y="vc"/>
                </a:cxn>
                <a:cxn ang="f25">
                  <a:pos x="f15" y="f19"/>
                </a:cxn>
                <a:cxn ang="f25">
                  <a:pos x="f21" y="f22"/>
                </a:cxn>
                <a:cxn ang="f25">
                  <a:pos x="f21" y="f23"/>
                </a:cxn>
                <a:cxn ang="f25">
                  <a:pos x="f24" y="f18"/>
                </a:cxn>
                <a:cxn ang="f25">
                  <a:pos x="f15" y="f19"/>
                </a:cxn>
                <a:cxn ang="f25">
                  <a:pos x="f15" y="f19"/>
                </a:cxn>
              </a:cxnLst>
              <a:rect l="f15" t="f18" r="f16" b="f17"/>
              <a:pathLst>
                <a:path w="60" h="312">
                  <a:moveTo>
                    <a:pt x="f5" y="f8"/>
                  </a:moveTo>
                  <a:lnTo>
                    <a:pt x="f6" y="f7"/>
                  </a:lnTo>
                  <a:lnTo>
                    <a:pt x="f6" y="f9"/>
                  </a:lnTo>
                  <a:lnTo>
                    <a:pt x="f10" y="f5"/>
                  </a:lnTo>
                  <a:lnTo>
                    <a:pt x="f5" y="f8"/>
                  </a:lnTo>
                  <a:close/>
                </a:path>
              </a:pathLst>
            </a:custGeom>
            <a:solidFill>
              <a:srgbClr val="00008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29" name="Freeform 28"/>
            <p:cNvSpPr/>
            <p:nvPr/>
          </p:nvSpPr>
          <p:spPr>
            <a:xfrm>
              <a:off x="3240" y="2801880"/>
              <a:ext cx="10059840" cy="3259080"/>
            </a:xfrm>
            <a:custGeom>
              <a:avLst/>
              <a:gdLst>
                <a:gd name="f0" fmla="val 10800000"/>
                <a:gd name="f1" fmla="val 5400000"/>
                <a:gd name="f2" fmla="val 180"/>
                <a:gd name="f3" fmla="val w"/>
                <a:gd name="f4" fmla="val h"/>
                <a:gd name="f5" fmla="val 0"/>
                <a:gd name="f6" fmla="val 5740"/>
                <a:gd name="f7" fmla="val 1864"/>
                <a:gd name="f8" fmla="val 371"/>
                <a:gd name="f9" fmla="val 1834"/>
                <a:gd name="f10" fmla="+- 0 0 0"/>
                <a:gd name="f11" fmla="*/ f3 1 5740"/>
                <a:gd name="f12" fmla="*/ f4 1 1864"/>
                <a:gd name="f13" fmla="*/ f10 f0 1"/>
                <a:gd name="f14" fmla="*/ 0 f11 1"/>
                <a:gd name="f15" fmla="*/ 5740 f11 1"/>
                <a:gd name="f16" fmla="*/ 1864 f12 1"/>
                <a:gd name="f17" fmla="*/ 0 f12 1"/>
                <a:gd name="f18" fmla="*/ 497 f12 1"/>
                <a:gd name="f19" fmla="*/ f13 1 f2"/>
                <a:gd name="f20" fmla="*/ 7730 f11 1"/>
                <a:gd name="f21" fmla="*/ 2492 f12 1"/>
                <a:gd name="f22" fmla="*/ 2453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1864">
                  <a:moveTo>
                    <a:pt x="f5" y="f8"/>
                  </a:moveTo>
                  <a:lnTo>
                    <a:pt x="f6" y="f7"/>
                  </a:lnTo>
                  <a:lnTo>
                    <a:pt x="f6" y="f9"/>
                  </a:lnTo>
                  <a:lnTo>
                    <a:pt x="f5" y="f5"/>
                  </a:lnTo>
                  <a:lnTo>
                    <a:pt x="f5" y="f8"/>
                  </a:lnTo>
                  <a:close/>
                </a:path>
              </a:pathLst>
            </a:custGeom>
            <a:gradFill>
              <a:gsLst>
                <a:gs pos="0">
                  <a:srgbClr val="000099"/>
                </a:gs>
                <a:gs pos="100000">
                  <a:srgbClr val="000060"/>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0" name="Freeform 29"/>
            <p:cNvSpPr/>
            <p:nvPr/>
          </p:nvSpPr>
          <p:spPr>
            <a:xfrm>
              <a:off x="10063080" y="6087960"/>
              <a:ext cx="9720" cy="11160"/>
            </a:xfrm>
            <a:custGeom>
              <a:avLst/>
              <a:gdLst>
                <a:gd name="f0" fmla="val 10800000"/>
                <a:gd name="f1" fmla="val 5400000"/>
                <a:gd name="f2" fmla="val 180"/>
                <a:gd name="f3" fmla="val w"/>
                <a:gd name="f4" fmla="val h"/>
                <a:gd name="f5" fmla="val 0"/>
                <a:gd name="f6" fmla="val 6"/>
                <a:gd name="f7" fmla="+- 0 0 0"/>
                <a:gd name="f8" fmla="*/ f3 1 6"/>
                <a:gd name="f9" fmla="*/ f4 1 6"/>
                <a:gd name="f10" fmla="*/ f7 f0 1"/>
                <a:gd name="f11" fmla="*/ 0 f8 1"/>
                <a:gd name="f12" fmla="*/ 6 f8 1"/>
                <a:gd name="f13" fmla="*/ 6 f9 1"/>
                <a:gd name="f14" fmla="*/ 0 f9 1"/>
                <a:gd name="f15" fmla="*/ 9 f9 1"/>
                <a:gd name="f16" fmla="*/ f10 1 f2"/>
                <a:gd name="f17" fmla="+- f16 0 f1"/>
              </a:gdLst>
              <a:ahLst/>
              <a:cxnLst>
                <a:cxn ang="3cd4">
                  <a:pos x="hc" y="t"/>
                </a:cxn>
                <a:cxn ang="0">
                  <a:pos x="r" y="vc"/>
                </a:cxn>
                <a:cxn ang="cd4">
                  <a:pos x="hc" y="b"/>
                </a:cxn>
                <a:cxn ang="cd2">
                  <a:pos x="l" y="vc"/>
                </a:cxn>
                <a:cxn ang="f17">
                  <a:pos x="f12" y="f15"/>
                </a:cxn>
                <a:cxn ang="f17">
                  <a:pos x="f11" y="f14"/>
                </a:cxn>
                <a:cxn ang="f17">
                  <a:pos x="f11" y="f15"/>
                </a:cxn>
                <a:cxn ang="f17">
                  <a:pos x="f12" y="f15"/>
                </a:cxn>
                <a:cxn ang="f17">
                  <a:pos x="f12" y="f15"/>
                </a:cxn>
              </a:cxnLst>
              <a:rect l="f11" t="f14" r="f12" b="f13"/>
              <a:pathLst>
                <a:path w="6" h="6">
                  <a:moveTo>
                    <a:pt x="f6" y="f6"/>
                  </a:moveTo>
                  <a:lnTo>
                    <a:pt x="f5" y="f5"/>
                  </a:lnTo>
                  <a:lnTo>
                    <a:pt x="f5" y="f6"/>
                  </a:lnTo>
                  <a:lnTo>
                    <a:pt x="f6" y="f6"/>
                  </a:lnTo>
                  <a:close/>
                </a:path>
              </a:pathLst>
            </a:custGeom>
            <a:solidFill>
              <a:srgbClr val="18FF00"/>
            </a:soli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1" name="Freeform 30"/>
            <p:cNvSpPr/>
            <p:nvPr/>
          </p:nvSpPr>
          <p:spPr>
            <a:xfrm>
              <a:off x="3240" y="3760919"/>
              <a:ext cx="10059840" cy="2340000"/>
            </a:xfrm>
            <a:custGeom>
              <a:avLst/>
              <a:gdLst>
                <a:gd name="f0" fmla="val 10800000"/>
                <a:gd name="f1" fmla="val 5400000"/>
                <a:gd name="f2" fmla="val 180"/>
                <a:gd name="f3" fmla="val w"/>
                <a:gd name="f4" fmla="val h"/>
                <a:gd name="f5" fmla="val 0"/>
                <a:gd name="f6" fmla="val 5740"/>
                <a:gd name="f7" fmla="val 1337"/>
                <a:gd name="f8" fmla="val 366"/>
                <a:gd name="f9" fmla="val 1331"/>
                <a:gd name="f10" fmla="+- 0 0 0"/>
                <a:gd name="f11" fmla="*/ f3 1 5740"/>
                <a:gd name="f12" fmla="*/ f4 1 1337"/>
                <a:gd name="f13" fmla="*/ f10 f0 1"/>
                <a:gd name="f14" fmla="*/ 0 f11 1"/>
                <a:gd name="f15" fmla="*/ 5740 f11 1"/>
                <a:gd name="f16" fmla="*/ 1337 f12 1"/>
                <a:gd name="f17" fmla="*/ 0 f12 1"/>
                <a:gd name="f18" fmla="*/ 491 f12 1"/>
                <a:gd name="f19" fmla="*/ f13 1 f2"/>
                <a:gd name="f20" fmla="*/ 7730 f11 1"/>
                <a:gd name="f21" fmla="*/ 1792 f12 1"/>
                <a:gd name="f22" fmla="*/ 1783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1337">
                  <a:moveTo>
                    <a:pt x="f5" y="f8"/>
                  </a:moveTo>
                  <a:lnTo>
                    <a:pt x="f6" y="f7"/>
                  </a:lnTo>
                  <a:lnTo>
                    <a:pt x="f6" y="f9"/>
                  </a:lnTo>
                  <a:lnTo>
                    <a:pt x="f5" y="f5"/>
                  </a:lnTo>
                  <a:lnTo>
                    <a:pt x="f5" y="f8"/>
                  </a:lnTo>
                  <a:close/>
                </a:path>
              </a:pathLst>
            </a:custGeom>
            <a:gradFill>
              <a:gsLst>
                <a:gs pos="0">
                  <a:srgbClr val="000099"/>
                </a:gs>
                <a:gs pos="100000">
                  <a:srgbClr val="00005C"/>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2" name="Freeform 31"/>
            <p:cNvSpPr/>
            <p:nvPr/>
          </p:nvSpPr>
          <p:spPr>
            <a:xfrm>
              <a:off x="3240" y="5553000"/>
              <a:ext cx="10059840" cy="723959"/>
            </a:xfrm>
            <a:custGeom>
              <a:avLst/>
              <a:gdLst>
                <a:gd name="f0" fmla="val 10800000"/>
                <a:gd name="f1" fmla="val 5400000"/>
                <a:gd name="f2" fmla="val 180"/>
                <a:gd name="f3" fmla="val w"/>
                <a:gd name="f4" fmla="val h"/>
                <a:gd name="f5" fmla="val 0"/>
                <a:gd name="f6" fmla="val 5740"/>
                <a:gd name="f7" fmla="val 414"/>
                <a:gd name="f8" fmla="val 48"/>
                <a:gd name="f9" fmla="val 402"/>
                <a:gd name="f10" fmla="+- 0 0 0"/>
                <a:gd name="f11" fmla="*/ f3 1 5740"/>
                <a:gd name="f12" fmla="*/ f4 1 414"/>
                <a:gd name="f13" fmla="*/ f10 f0 1"/>
                <a:gd name="f14" fmla="*/ 0 f11 1"/>
                <a:gd name="f15" fmla="*/ 5740 f11 1"/>
                <a:gd name="f16" fmla="*/ 414 f12 1"/>
                <a:gd name="f17" fmla="*/ 0 f12 1"/>
                <a:gd name="f18" fmla="*/ 64 f12 1"/>
                <a:gd name="f19" fmla="*/ f13 1 f2"/>
                <a:gd name="f20" fmla="*/ 7730 f11 1"/>
                <a:gd name="f21" fmla="*/ 553 f12 1"/>
                <a:gd name="f22" fmla="*/ 538 f12 1"/>
                <a:gd name="f23" fmla="+- f19 0 f1"/>
              </a:gdLst>
              <a:ahLst/>
              <a:cxnLst>
                <a:cxn ang="3cd4">
                  <a:pos x="hc" y="t"/>
                </a:cxn>
                <a:cxn ang="0">
                  <a:pos x="r" y="vc"/>
                </a:cxn>
                <a:cxn ang="cd4">
                  <a:pos x="hc" y="b"/>
                </a:cxn>
                <a:cxn ang="cd2">
                  <a:pos x="l" y="vc"/>
                </a:cxn>
                <a:cxn ang="f23">
                  <a:pos x="f14" y="f18"/>
                </a:cxn>
                <a:cxn ang="f23">
                  <a:pos x="f20" y="f21"/>
                </a:cxn>
                <a:cxn ang="f23">
                  <a:pos x="f20" y="f22"/>
                </a:cxn>
                <a:cxn ang="f23">
                  <a:pos x="f14" y="f17"/>
                </a:cxn>
                <a:cxn ang="f23">
                  <a:pos x="f14" y="f18"/>
                </a:cxn>
                <a:cxn ang="f23">
                  <a:pos x="f14" y="f18"/>
                </a:cxn>
              </a:cxnLst>
              <a:rect l="f14" t="f17" r="f15" b="f16"/>
              <a:pathLst>
                <a:path w="5740" h="414">
                  <a:moveTo>
                    <a:pt x="f5" y="f8"/>
                  </a:moveTo>
                  <a:lnTo>
                    <a:pt x="f6" y="f7"/>
                  </a:lnTo>
                  <a:lnTo>
                    <a:pt x="f6" y="f9"/>
                  </a:lnTo>
                  <a:lnTo>
                    <a:pt x="f5" y="f5"/>
                  </a:lnTo>
                  <a:lnTo>
                    <a:pt x="f5" y="f8"/>
                  </a:lnTo>
                  <a:close/>
                </a:path>
              </a:pathLst>
            </a:custGeom>
            <a:gradFill>
              <a:gsLst>
                <a:gs pos="0">
                  <a:srgbClr val="000099"/>
                </a:gs>
                <a:gs pos="100000">
                  <a:srgbClr val="000081"/>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3" name="Freeform 32"/>
            <p:cNvSpPr/>
            <p:nvPr/>
          </p:nvSpPr>
          <p:spPr>
            <a:xfrm>
              <a:off x="2270160" y="0"/>
              <a:ext cx="7794720" cy="5553000"/>
            </a:xfrm>
            <a:custGeom>
              <a:avLst/>
              <a:gdLst>
                <a:gd name="f0" fmla="val 10800000"/>
                <a:gd name="f1" fmla="val 5400000"/>
                <a:gd name="f2" fmla="val 180"/>
                <a:gd name="f3" fmla="val w"/>
                <a:gd name="f4" fmla="val h"/>
                <a:gd name="f5" fmla="val 0"/>
                <a:gd name="f6" fmla="val 4448"/>
                <a:gd name="f7" fmla="val 3177"/>
                <a:gd name="f8" fmla="val 3153"/>
                <a:gd name="f9" fmla="val 125"/>
                <a:gd name="f10" fmla="+- 0 0 0"/>
                <a:gd name="f11" fmla="*/ f3 1 4448"/>
                <a:gd name="f12" fmla="*/ f4 1 3177"/>
                <a:gd name="f13" fmla="*/ f10 f0 1"/>
                <a:gd name="f14" fmla="*/ 0 f11 1"/>
                <a:gd name="f15" fmla="*/ 4448 f11 1"/>
                <a:gd name="f16" fmla="*/ 3177 f12 1"/>
                <a:gd name="f17" fmla="*/ 0 f12 1"/>
                <a:gd name="f18" fmla="*/ f13 1 f2"/>
                <a:gd name="f19" fmla="*/ 5989 f11 1"/>
                <a:gd name="f20" fmla="*/ 4247 f12 1"/>
                <a:gd name="f21" fmla="*/ 4215 f12 1"/>
                <a:gd name="f22" fmla="*/ 168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4448" h="3177">
                  <a:moveTo>
                    <a:pt x="f5" y="f5"/>
                  </a:moveTo>
                  <a:lnTo>
                    <a:pt x="f6" y="f7"/>
                  </a:lnTo>
                  <a:lnTo>
                    <a:pt x="f6" y="f8"/>
                  </a:lnTo>
                  <a:lnTo>
                    <a:pt x="f9" y="f5"/>
                  </a:lnTo>
                  <a:lnTo>
                    <a:pt x="f5" y="f5"/>
                  </a:lnTo>
                  <a:close/>
                </a:path>
              </a:pathLst>
            </a:custGeom>
            <a:gradFill>
              <a:gsLst>
                <a:gs pos="0">
                  <a:srgbClr val="000099"/>
                </a:gs>
                <a:gs pos="100000">
                  <a:srgbClr val="00004A"/>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4" name="Freeform 33"/>
            <p:cNvSpPr/>
            <p:nvPr/>
          </p:nvSpPr>
          <p:spPr>
            <a:xfrm>
              <a:off x="5805360" y="0"/>
              <a:ext cx="4254480" cy="4567320"/>
            </a:xfrm>
            <a:custGeom>
              <a:avLst/>
              <a:gdLst>
                <a:gd name="f0" fmla="val 10800000"/>
                <a:gd name="f1" fmla="val 5400000"/>
                <a:gd name="f2" fmla="val 180"/>
                <a:gd name="f3" fmla="val w"/>
                <a:gd name="f4" fmla="val h"/>
                <a:gd name="f5" fmla="val 0"/>
                <a:gd name="f6" fmla="val 2428"/>
                <a:gd name="f7" fmla="val 2614"/>
                <a:gd name="f8" fmla="val 2608"/>
                <a:gd name="f9" fmla="val 66"/>
                <a:gd name="f10" fmla="+- 0 0 0"/>
                <a:gd name="f11" fmla="*/ f3 1 2428"/>
                <a:gd name="f12" fmla="*/ f4 1 2614"/>
                <a:gd name="f13" fmla="*/ f10 f0 1"/>
                <a:gd name="f14" fmla="*/ 0 f11 1"/>
                <a:gd name="f15" fmla="*/ 2428 f11 1"/>
                <a:gd name="f16" fmla="*/ 2614 f12 1"/>
                <a:gd name="f17" fmla="*/ 0 f12 1"/>
                <a:gd name="f18" fmla="*/ f13 1 f2"/>
                <a:gd name="f19" fmla="*/ 3267 f11 1"/>
                <a:gd name="f20" fmla="*/ 3491 f12 1"/>
                <a:gd name="f21" fmla="*/ 3482 f12 1"/>
                <a:gd name="f22" fmla="*/ 89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2428" h="2614">
                  <a:moveTo>
                    <a:pt x="f5" y="f5"/>
                  </a:moveTo>
                  <a:lnTo>
                    <a:pt x="f6" y="f7"/>
                  </a:lnTo>
                  <a:lnTo>
                    <a:pt x="f6" y="f8"/>
                  </a:lnTo>
                  <a:lnTo>
                    <a:pt x="f9" y="f5"/>
                  </a:lnTo>
                  <a:lnTo>
                    <a:pt x="f5" y="f5"/>
                  </a:lnTo>
                  <a:close/>
                </a:path>
              </a:pathLst>
            </a:custGeom>
            <a:gradFill>
              <a:gsLst>
                <a:gs pos="0">
                  <a:srgbClr val="000099"/>
                </a:gs>
                <a:gs pos="100000">
                  <a:srgbClr val="000081"/>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5" name="Freeform 34"/>
            <p:cNvSpPr/>
            <p:nvPr/>
          </p:nvSpPr>
          <p:spPr>
            <a:xfrm>
              <a:off x="6905519" y="0"/>
              <a:ext cx="3154320" cy="4305240"/>
            </a:xfrm>
            <a:custGeom>
              <a:avLst/>
              <a:gdLst>
                <a:gd name="f0" fmla="val 10800000"/>
                <a:gd name="f1" fmla="val 5400000"/>
                <a:gd name="f2" fmla="val 180"/>
                <a:gd name="f3" fmla="val w"/>
                <a:gd name="f4" fmla="val h"/>
                <a:gd name="f5" fmla="val 0"/>
                <a:gd name="f6" fmla="val 1800"/>
                <a:gd name="f7" fmla="val 2464"/>
                <a:gd name="f8" fmla="val 485"/>
                <a:gd name="f9" fmla="val 2248"/>
                <a:gd name="f10" fmla="val 1794"/>
                <a:gd name="f11" fmla="+- 0 0 0"/>
                <a:gd name="f12" fmla="*/ f3 1 1800"/>
                <a:gd name="f13" fmla="*/ f4 1 2464"/>
                <a:gd name="f14" fmla="*/ f11 f0 1"/>
                <a:gd name="f15" fmla="*/ 0 f12 1"/>
                <a:gd name="f16" fmla="*/ 1800 f12 1"/>
                <a:gd name="f17" fmla="*/ 2464 f13 1"/>
                <a:gd name="f18" fmla="*/ 0 f13 1"/>
                <a:gd name="f19" fmla="*/ 654 f12 1"/>
                <a:gd name="f20" fmla="*/ f14 1 f2"/>
                <a:gd name="f21" fmla="*/ 2425 f12 1"/>
                <a:gd name="f22" fmla="*/ 3291 f13 1"/>
                <a:gd name="f23" fmla="*/ 3003 f13 1"/>
                <a:gd name="f24" fmla="*/ 2417 f12 1"/>
                <a:gd name="f25" fmla="+- f20 0 f1"/>
              </a:gdLst>
              <a:ahLst/>
              <a:cxnLst>
                <a:cxn ang="3cd4">
                  <a:pos x="hc" y="t"/>
                </a:cxn>
                <a:cxn ang="0">
                  <a:pos x="r" y="vc"/>
                </a:cxn>
                <a:cxn ang="cd4">
                  <a:pos x="hc" y="b"/>
                </a:cxn>
                <a:cxn ang="cd2">
                  <a:pos x="l" y="vc"/>
                </a:cxn>
                <a:cxn ang="f25">
                  <a:pos x="f19" y="f18"/>
                </a:cxn>
                <a:cxn ang="f25">
                  <a:pos x="f15" y="f18"/>
                </a:cxn>
                <a:cxn ang="f25">
                  <a:pos x="f21" y="f22"/>
                </a:cxn>
                <a:cxn ang="f25">
                  <a:pos x="f21" y="f23"/>
                </a:cxn>
                <a:cxn ang="f25">
                  <a:pos x="f24" y="f23"/>
                </a:cxn>
                <a:cxn ang="f25">
                  <a:pos x="f19" y="f18"/>
                </a:cxn>
                <a:cxn ang="f25">
                  <a:pos x="f19" y="f18"/>
                </a:cxn>
              </a:cxnLst>
              <a:rect l="f15" t="f18" r="f16" b="f17"/>
              <a:pathLst>
                <a:path w="1800" h="2464">
                  <a:moveTo>
                    <a:pt x="f8" y="f5"/>
                  </a:moveTo>
                  <a:lnTo>
                    <a:pt x="f5" y="f5"/>
                  </a:lnTo>
                  <a:lnTo>
                    <a:pt x="f6" y="f7"/>
                  </a:lnTo>
                  <a:lnTo>
                    <a:pt x="f6" y="f9"/>
                  </a:lnTo>
                  <a:lnTo>
                    <a:pt x="f10" y="f9"/>
                  </a:lnTo>
                  <a:lnTo>
                    <a:pt x="f8" y="f5"/>
                  </a:lnTo>
                  <a:close/>
                </a:path>
              </a:pathLst>
            </a:custGeom>
            <a:gradFill>
              <a:gsLst>
                <a:gs pos="0">
                  <a:srgbClr val="000080"/>
                </a:gs>
                <a:gs pos="100000">
                  <a:srgbClr val="000064"/>
                </a:gs>
              </a:gsLst>
              <a:lin ang="54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6" name="Freeform 35"/>
            <p:cNvSpPr/>
            <p:nvPr/>
          </p:nvSpPr>
          <p:spPr>
            <a:xfrm>
              <a:off x="7902719" y="0"/>
              <a:ext cx="2160360" cy="3622680"/>
            </a:xfrm>
            <a:custGeom>
              <a:avLst/>
              <a:gdLst>
                <a:gd name="f0" fmla="val 10800000"/>
                <a:gd name="f1" fmla="val 5400000"/>
                <a:gd name="f2" fmla="val 180"/>
                <a:gd name="f3" fmla="val w"/>
                <a:gd name="f4" fmla="val h"/>
                <a:gd name="f5" fmla="val 0"/>
                <a:gd name="f6" fmla="val 1232"/>
                <a:gd name="f7" fmla="val 2074"/>
                <a:gd name="f8" fmla="val 2038"/>
                <a:gd name="f9" fmla="val 42"/>
                <a:gd name="f10" fmla="+- 0 0 0"/>
                <a:gd name="f11" fmla="*/ f3 1 1232"/>
                <a:gd name="f12" fmla="*/ f4 1 2074"/>
                <a:gd name="f13" fmla="*/ f10 f0 1"/>
                <a:gd name="f14" fmla="*/ 0 f11 1"/>
                <a:gd name="f15" fmla="*/ 1232 f11 1"/>
                <a:gd name="f16" fmla="*/ 2074 f12 1"/>
                <a:gd name="f17" fmla="*/ 0 f12 1"/>
                <a:gd name="f18" fmla="*/ f13 1 f2"/>
                <a:gd name="f19" fmla="*/ 1661 f11 1"/>
                <a:gd name="f20" fmla="*/ 2768 f12 1"/>
                <a:gd name="f21" fmla="*/ 2720 f12 1"/>
                <a:gd name="f22" fmla="*/ 56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1232" h="2074">
                  <a:moveTo>
                    <a:pt x="f5" y="f5"/>
                  </a:moveTo>
                  <a:lnTo>
                    <a:pt x="f6" y="f7"/>
                  </a:lnTo>
                  <a:lnTo>
                    <a:pt x="f6" y="f8"/>
                  </a:lnTo>
                  <a:lnTo>
                    <a:pt x="f9" y="f5"/>
                  </a:lnTo>
                  <a:lnTo>
                    <a:pt x="f5" y="f5"/>
                  </a:lnTo>
                  <a:close/>
                </a:path>
              </a:pathLst>
            </a:custGeom>
            <a:gradFill>
              <a:gsLst>
                <a:gs pos="0">
                  <a:srgbClr val="000099"/>
                </a:gs>
                <a:gs pos="100000">
                  <a:srgbClr val="000057"/>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7" name="Freeform 36"/>
            <p:cNvSpPr/>
            <p:nvPr/>
          </p:nvSpPr>
          <p:spPr>
            <a:xfrm>
              <a:off x="8209080" y="0"/>
              <a:ext cx="1855799" cy="3384720"/>
            </a:xfrm>
            <a:custGeom>
              <a:avLst/>
              <a:gdLst>
                <a:gd name="f0" fmla="val 10800000"/>
                <a:gd name="f1" fmla="val 5400000"/>
                <a:gd name="f2" fmla="val 180"/>
                <a:gd name="f3" fmla="val w"/>
                <a:gd name="f4" fmla="val h"/>
                <a:gd name="f5" fmla="val 0"/>
                <a:gd name="f6" fmla="val 1058"/>
                <a:gd name="f7" fmla="val 1936"/>
                <a:gd name="f8" fmla="val 1930"/>
                <a:gd name="f9" fmla="val 54"/>
                <a:gd name="f10" fmla="+- 0 0 0"/>
                <a:gd name="f11" fmla="*/ f3 1 1058"/>
                <a:gd name="f12" fmla="*/ f4 1 1936"/>
                <a:gd name="f13" fmla="*/ f10 f0 1"/>
                <a:gd name="f14" fmla="*/ 0 f11 1"/>
                <a:gd name="f15" fmla="*/ 1058 f11 1"/>
                <a:gd name="f16" fmla="*/ 1936 f12 1"/>
                <a:gd name="f17" fmla="*/ 0 f12 1"/>
                <a:gd name="f18" fmla="*/ f13 1 f2"/>
                <a:gd name="f19" fmla="*/ 1428 f11 1"/>
                <a:gd name="f20" fmla="*/ 2588 f12 1"/>
                <a:gd name="f21" fmla="*/ 2579 f12 1"/>
                <a:gd name="f22" fmla="*/ 73 f11 1"/>
                <a:gd name="f23" fmla="+- f18 0 f1"/>
              </a:gdLst>
              <a:ahLst/>
              <a:cxnLst>
                <a:cxn ang="3cd4">
                  <a:pos x="hc" y="t"/>
                </a:cxn>
                <a:cxn ang="0">
                  <a:pos x="r" y="vc"/>
                </a:cxn>
                <a:cxn ang="cd4">
                  <a:pos x="hc" y="b"/>
                </a:cxn>
                <a:cxn ang="cd2">
                  <a:pos x="l" y="vc"/>
                </a:cxn>
                <a:cxn ang="f23">
                  <a:pos x="f14" y="f17"/>
                </a:cxn>
                <a:cxn ang="f23">
                  <a:pos x="f19" y="f20"/>
                </a:cxn>
                <a:cxn ang="f23">
                  <a:pos x="f19" y="f21"/>
                </a:cxn>
                <a:cxn ang="f23">
                  <a:pos x="f22" y="f17"/>
                </a:cxn>
                <a:cxn ang="f23">
                  <a:pos x="f14" y="f17"/>
                </a:cxn>
                <a:cxn ang="f23">
                  <a:pos x="f14" y="f17"/>
                </a:cxn>
              </a:cxnLst>
              <a:rect l="f14" t="f17" r="f15" b="f16"/>
              <a:pathLst>
                <a:path w="1058" h="1936">
                  <a:moveTo>
                    <a:pt x="f5" y="f5"/>
                  </a:moveTo>
                  <a:lnTo>
                    <a:pt x="f6" y="f7"/>
                  </a:lnTo>
                  <a:lnTo>
                    <a:pt x="f6" y="f8"/>
                  </a:lnTo>
                  <a:lnTo>
                    <a:pt x="f9" y="f5"/>
                  </a:lnTo>
                  <a:lnTo>
                    <a:pt x="f5" y="f5"/>
                  </a:lnTo>
                  <a:close/>
                </a:path>
              </a:pathLst>
            </a:custGeom>
            <a:gradFill>
              <a:gsLst>
                <a:gs pos="0">
                  <a:srgbClr val="000099"/>
                </a:gs>
                <a:gs pos="100000">
                  <a:srgbClr val="00006E"/>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38" name="Freeform 37"/>
            <p:cNvSpPr/>
            <p:nvPr/>
          </p:nvSpPr>
          <p:spPr>
            <a:xfrm>
              <a:off x="8710560" y="0"/>
              <a:ext cx="1352520" cy="2602080"/>
            </a:xfrm>
            <a:custGeom>
              <a:avLst/>
              <a:gdLst>
                <a:gd name="f0" fmla="val 10800000"/>
                <a:gd name="f1" fmla="val 5400000"/>
                <a:gd name="f2" fmla="val 180"/>
                <a:gd name="f3" fmla="val w"/>
                <a:gd name="f4" fmla="val h"/>
                <a:gd name="f5" fmla="val 0"/>
                <a:gd name="f6" fmla="val 771"/>
                <a:gd name="f7" fmla="val 1487"/>
                <a:gd name="f8" fmla="val 1433"/>
                <a:gd name="f9" fmla="val 42"/>
                <a:gd name="f10" fmla="+- 0 0 0"/>
                <a:gd name="f11" fmla="*/ f3 1 771"/>
                <a:gd name="f12" fmla="*/ f4 1 1487"/>
                <a:gd name="f13" fmla="*/ f10 f0 1"/>
                <a:gd name="f14" fmla="*/ 0 f11 1"/>
                <a:gd name="f15" fmla="*/ 771 f11 1"/>
                <a:gd name="f16" fmla="*/ 1487 f12 1"/>
                <a:gd name="f17" fmla="*/ 0 f12 1"/>
                <a:gd name="f18" fmla="*/ 1041 f11 1"/>
                <a:gd name="f19" fmla="*/ 1918 f12 1"/>
                <a:gd name="f20" fmla="*/ f13 1 f2"/>
                <a:gd name="f21" fmla="*/ 56 f11 1"/>
                <a:gd name="f22" fmla="*/ 1992 f12 1"/>
                <a:gd name="f23" fmla="+- f20 0 f1"/>
              </a:gdLst>
              <a:ahLst/>
              <a:cxnLst>
                <a:cxn ang="3cd4">
                  <a:pos x="hc" y="t"/>
                </a:cxn>
                <a:cxn ang="0">
                  <a:pos x="r" y="vc"/>
                </a:cxn>
                <a:cxn ang="cd4">
                  <a:pos x="hc" y="b"/>
                </a:cxn>
                <a:cxn ang="cd2">
                  <a:pos x="l" y="vc"/>
                </a:cxn>
                <a:cxn ang="f23">
                  <a:pos x="f18" y="f19"/>
                </a:cxn>
                <a:cxn ang="f23">
                  <a:pos x="f21" y="f17"/>
                </a:cxn>
                <a:cxn ang="f23">
                  <a:pos x="f14" y="f17"/>
                </a:cxn>
                <a:cxn ang="f23">
                  <a:pos x="f18" y="f22"/>
                </a:cxn>
                <a:cxn ang="f23">
                  <a:pos x="f18" y="f19"/>
                </a:cxn>
                <a:cxn ang="f23">
                  <a:pos x="f18" y="f19"/>
                </a:cxn>
              </a:cxnLst>
              <a:rect l="f14" t="f17" r="f15" b="f16"/>
              <a:pathLst>
                <a:path w="771" h="1487">
                  <a:moveTo>
                    <a:pt x="f6" y="f8"/>
                  </a:moveTo>
                  <a:lnTo>
                    <a:pt x="f9" y="f5"/>
                  </a:lnTo>
                  <a:lnTo>
                    <a:pt x="f5" y="f5"/>
                  </a:lnTo>
                  <a:lnTo>
                    <a:pt x="f6" y="f7"/>
                  </a:lnTo>
                  <a:lnTo>
                    <a:pt x="f6" y="f8"/>
                  </a:lnTo>
                  <a:close/>
                </a:path>
              </a:pathLst>
            </a:custGeom>
            <a:gradFill>
              <a:gsLst>
                <a:gs pos="0">
                  <a:srgbClr val="000099"/>
                </a:gs>
                <a:gs pos="100000">
                  <a:srgbClr val="000078"/>
                </a:gs>
              </a:gsLst>
              <a:lin ang="135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grpSp>
          <p:nvGrpSpPr>
            <p:cNvPr id="39" name="Group 38"/>
            <p:cNvGrpSpPr/>
            <p:nvPr/>
          </p:nvGrpSpPr>
          <p:grpSpPr>
            <a:xfrm>
              <a:off x="0" y="2855880"/>
              <a:ext cx="10063080" cy="3237120"/>
              <a:chOff x="0" y="2855880"/>
              <a:chExt cx="10063080" cy="3237120"/>
            </a:xfrm>
          </p:grpSpPr>
          <p:sp>
            <p:nvSpPr>
              <p:cNvPr id="40" name="Freeform 39"/>
              <p:cNvSpPr/>
              <p:nvPr/>
            </p:nvSpPr>
            <p:spPr>
              <a:xfrm>
                <a:off x="0" y="2855880"/>
                <a:ext cx="6415200" cy="2292480"/>
              </a:xfrm>
              <a:custGeom>
                <a:avLst/>
                <a:gdLst>
                  <a:gd name="f0" fmla="val 10800000"/>
                  <a:gd name="f1" fmla="val 5400000"/>
                  <a:gd name="f2" fmla="val 180"/>
                  <a:gd name="f3" fmla="val w"/>
                  <a:gd name="f4" fmla="val h"/>
                  <a:gd name="f5" fmla="val 0"/>
                  <a:gd name="f6" fmla="val 3659"/>
                  <a:gd name="f7" fmla="val 1313"/>
                  <a:gd name="f8" fmla="val 366"/>
                  <a:gd name="f9" fmla="val 3635"/>
                  <a:gd name="f10" fmla="val 3647"/>
                  <a:gd name="f11" fmla="val 1235"/>
                  <a:gd name="f12" fmla="val 1163"/>
                  <a:gd name="f13" fmla="+- 0 0 0"/>
                  <a:gd name="f14" fmla="*/ f3 1 3659"/>
                  <a:gd name="f15" fmla="*/ f4 1 1313"/>
                  <a:gd name="f16" fmla="*/ f13 f0 1"/>
                  <a:gd name="f17" fmla="*/ 0 f14 1"/>
                  <a:gd name="f18" fmla="*/ 3659 f14 1"/>
                  <a:gd name="f19" fmla="*/ 1313 f15 1"/>
                  <a:gd name="f20" fmla="*/ 0 f15 1"/>
                  <a:gd name="f21" fmla="*/ f16 1 f2"/>
                  <a:gd name="f22" fmla="*/ 488 f15 1"/>
                  <a:gd name="f23" fmla="*/ 4905 f14 1"/>
                  <a:gd name="f24" fmla="*/ 1749 f15 1"/>
                  <a:gd name="f25" fmla="*/ 4921 f14 1"/>
                  <a:gd name="f26" fmla="*/ 1645 f15 1"/>
                  <a:gd name="f27" fmla="*/ 4938 f14 1"/>
                  <a:gd name="f28" fmla="*/ 1550 f15 1"/>
                  <a:gd name="f29" fmla="+- f21 0 f1"/>
                </a:gdLst>
                <a:ahLst/>
                <a:cxnLst>
                  <a:cxn ang="3cd4">
                    <a:pos x="hc" y="t"/>
                  </a:cxn>
                  <a:cxn ang="0">
                    <a:pos x="r" y="vc"/>
                  </a:cxn>
                  <a:cxn ang="cd4">
                    <a:pos x="hc" y="b"/>
                  </a:cxn>
                  <a:cxn ang="cd2">
                    <a:pos x="l" y="vc"/>
                  </a:cxn>
                  <a:cxn ang="f29">
                    <a:pos x="f17" y="f20"/>
                  </a:cxn>
                  <a:cxn ang="f29">
                    <a:pos x="f17" y="f22"/>
                  </a:cxn>
                  <a:cxn ang="f29">
                    <a:pos x="f23" y="f24"/>
                  </a:cxn>
                  <a:cxn ang="f29">
                    <a:pos x="f25" y="f26"/>
                  </a:cxn>
                  <a:cxn ang="f29">
                    <a:pos x="f27" y="f28"/>
                  </a:cxn>
                  <a:cxn ang="f29">
                    <a:pos x="f17" y="f20"/>
                  </a:cxn>
                  <a:cxn ang="f29">
                    <a:pos x="f17" y="f20"/>
                  </a:cxn>
                </a:cxnLst>
                <a:rect l="f17" t="f20" r="f18" b="f19"/>
                <a:pathLst>
                  <a:path w="3659" h="1313">
                    <a:moveTo>
                      <a:pt x="f5" y="f5"/>
                    </a:moveTo>
                    <a:lnTo>
                      <a:pt x="f5" y="f8"/>
                    </a:lnTo>
                    <a:lnTo>
                      <a:pt x="f9" y="f7"/>
                    </a:lnTo>
                    <a:lnTo>
                      <a:pt x="f10" y="f11"/>
                    </a:lnTo>
                    <a:lnTo>
                      <a:pt x="f6" y="f12"/>
                    </a:lnTo>
                    <a:lnTo>
                      <a:pt x="f5" y="f5"/>
                    </a:lnTo>
                    <a:close/>
                  </a:path>
                </a:pathLst>
              </a:custGeom>
              <a:gradFill>
                <a:gsLst>
                  <a:gs pos="0">
                    <a:srgbClr val="000099"/>
                  </a:gs>
                  <a:gs pos="100000">
                    <a:srgbClr val="00006E"/>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1" name="Freeform 40"/>
              <p:cNvSpPr/>
              <p:nvPr/>
            </p:nvSpPr>
            <p:spPr>
              <a:xfrm>
                <a:off x="6372360" y="4881600"/>
                <a:ext cx="3690720" cy="1211400"/>
              </a:xfrm>
              <a:custGeom>
                <a:avLst/>
                <a:gdLst>
                  <a:gd name="f0" fmla="val 10800000"/>
                  <a:gd name="f1" fmla="val 5400000"/>
                  <a:gd name="f2" fmla="val 180"/>
                  <a:gd name="f3" fmla="val w"/>
                  <a:gd name="f4" fmla="val h"/>
                  <a:gd name="f5" fmla="val 0"/>
                  <a:gd name="f6" fmla="val 2105"/>
                  <a:gd name="f7" fmla="val 695"/>
                  <a:gd name="f8" fmla="val 665"/>
                  <a:gd name="f9" fmla="val 24"/>
                  <a:gd name="f10" fmla="val 12"/>
                  <a:gd name="f11" fmla="val 72"/>
                  <a:gd name="f12" fmla="val 150"/>
                  <a:gd name="f13" fmla="+- 0 0 0"/>
                  <a:gd name="f14" fmla="*/ f3 1 2105"/>
                  <a:gd name="f15" fmla="*/ f4 1 695"/>
                  <a:gd name="f16" fmla="*/ f13 f0 1"/>
                  <a:gd name="f17" fmla="*/ 0 f14 1"/>
                  <a:gd name="f18" fmla="*/ 2105 f14 1"/>
                  <a:gd name="f19" fmla="*/ 695 f15 1"/>
                  <a:gd name="f20" fmla="*/ 0 f15 1"/>
                  <a:gd name="f21" fmla="*/ 2839 f14 1"/>
                  <a:gd name="f22" fmla="*/ 883 f15 1"/>
                  <a:gd name="f23" fmla="*/ f16 1 f2"/>
                  <a:gd name="f24" fmla="*/ 33 f14 1"/>
                  <a:gd name="f25" fmla="*/ 15 f14 1"/>
                  <a:gd name="f26" fmla="*/ 96 f15 1"/>
                  <a:gd name="f27" fmla="*/ 199 f15 1"/>
                  <a:gd name="f28" fmla="*/ 922 f15 1"/>
                  <a:gd name="f29" fmla="+- f23 0 f1"/>
                </a:gdLst>
                <a:ahLst/>
                <a:cxnLst>
                  <a:cxn ang="3cd4">
                    <a:pos x="hc" y="t"/>
                  </a:cxn>
                  <a:cxn ang="0">
                    <a:pos x="r" y="vc"/>
                  </a:cxn>
                  <a:cxn ang="cd4">
                    <a:pos x="hc" y="b"/>
                  </a:cxn>
                  <a:cxn ang="cd2">
                    <a:pos x="l" y="vc"/>
                  </a:cxn>
                  <a:cxn ang="f29">
                    <a:pos x="f21" y="f22"/>
                  </a:cxn>
                  <a:cxn ang="f29">
                    <a:pos x="f24" y="f20"/>
                  </a:cxn>
                  <a:cxn ang="f29">
                    <a:pos x="f25" y="f26"/>
                  </a:cxn>
                  <a:cxn ang="f29">
                    <a:pos x="f17" y="f27"/>
                  </a:cxn>
                  <a:cxn ang="f29">
                    <a:pos x="f21" y="f28"/>
                  </a:cxn>
                  <a:cxn ang="f29">
                    <a:pos x="f21" y="f22"/>
                  </a:cxn>
                  <a:cxn ang="f29">
                    <a:pos x="f21" y="f22"/>
                  </a:cxn>
                </a:cxnLst>
                <a:rect l="f17" t="f20" r="f18" b="f19"/>
                <a:pathLst>
                  <a:path w="2105" h="695">
                    <a:moveTo>
                      <a:pt x="f6" y="f8"/>
                    </a:moveTo>
                    <a:lnTo>
                      <a:pt x="f9" y="f5"/>
                    </a:lnTo>
                    <a:lnTo>
                      <a:pt x="f10" y="f11"/>
                    </a:lnTo>
                    <a:lnTo>
                      <a:pt x="f5" y="f12"/>
                    </a:lnTo>
                    <a:lnTo>
                      <a:pt x="f6" y="f7"/>
                    </a:lnTo>
                    <a:lnTo>
                      <a:pt x="f6" y="f8"/>
                    </a:lnTo>
                    <a:close/>
                  </a:path>
                </a:pathLst>
              </a:custGeom>
              <a:gradFill>
                <a:gsLst>
                  <a:gs pos="0">
                    <a:srgbClr val="1616A1"/>
                  </a:gs>
                  <a:gs pos="100000">
                    <a:srgbClr val="000099"/>
                  </a:gs>
                </a:gsLst>
                <a:lin ang="10800000"/>
              </a:grad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grpSp>
      </p:grpSp>
      <p:sp>
        <p:nvSpPr>
          <p:cNvPr id="42" name="Title Placeholder 41"/>
          <p:cNvSpPr txBox="1">
            <a:spLocks noGrp="1"/>
          </p:cNvSpPr>
          <p:nvPr>
            <p:ph type="title"/>
          </p:nvPr>
        </p:nvSpPr>
        <p:spPr>
          <a:xfrm>
            <a:off x="504719" y="1763640"/>
            <a:ext cx="9048960" cy="1992600"/>
          </a:xfrm>
          <a:prstGeom prst="rect">
            <a:avLst/>
          </a:prstGeom>
          <a:noFill/>
          <a:ln>
            <a:noFill/>
          </a:ln>
        </p:spPr>
        <p:txBody>
          <a:bodyPr vert="horz" lIns="100800" tIns="50400" rIns="100800" bIns="50400" anchor="ctr" anchorCtr="0" compatLnSpc="1"/>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
        <p:nvSpPr>
          <p:cNvPr id="43" name="Freeform 42"/>
          <p:cNvSpPr/>
          <p:nvPr/>
        </p:nvSpPr>
        <p:spPr>
          <a:xfrm>
            <a:off x="504719" y="6881760"/>
            <a:ext cx="2335320" cy="4888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4" name="Freeform 43"/>
          <p:cNvSpPr/>
          <p:nvPr/>
        </p:nvSpPr>
        <p:spPr>
          <a:xfrm>
            <a:off x="3444840" y="6888240"/>
            <a:ext cx="3175200" cy="4874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0">
              <a:lnSpc>
                <a:spcPct val="93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800" b="0" i="0" u="none" strike="noStrike" baseline="0">
              <a:ln>
                <a:noFill/>
              </a:ln>
              <a:solidFill>
                <a:srgbClr val="FFFFFF"/>
              </a:solidFill>
              <a:latin typeface="Arial" pitchFamily="18"/>
              <a:ea typeface="Bitstream Vera Sans" pitchFamily="2"/>
              <a:cs typeface="Bitstream Vera Sans" pitchFamily="2"/>
            </a:endParaRPr>
          </a:p>
        </p:txBody>
      </p:sp>
      <p:sp>
        <p:nvSpPr>
          <p:cNvPr id="45" name="Slide Number Placeholder 44"/>
          <p:cNvSpPr txBox="1">
            <a:spLocks noGrp="1"/>
          </p:cNvSpPr>
          <p:nvPr>
            <p:ph type="sldNum" sz="quarter" idx="4"/>
          </p:nvPr>
        </p:nvSpPr>
        <p:spPr>
          <a:xfrm>
            <a:off x="7224479" y="6881400"/>
            <a:ext cx="2328840" cy="481320"/>
          </a:xfrm>
          <a:prstGeom prst="rect">
            <a:avLst/>
          </a:prstGeom>
          <a:noFill/>
          <a:ln>
            <a:noFill/>
          </a:ln>
        </p:spPr>
        <p:txBody>
          <a:bodyPr wrap="square" lIns="100800" tIns="50400" rIns="100800" bIns="50400" anchor="b" anchorCtr="0"/>
          <a:lstStyle>
            <a:lvl1pPr marL="0" marR="0" lvl="0" indent="0" algn="r" rtl="0" hangingPunct="1">
              <a:lnSpc>
                <a:spcPct val="100000"/>
              </a:lnSpc>
              <a:buNone/>
              <a:tabLst/>
              <a:defRPr lang="en-US" sz="1300" kern="1200">
                <a:solidFill>
                  <a:srgbClr val="FFFFFF"/>
                </a:solidFill>
                <a:effectLst>
                  <a:outerShdw dist="17961" dir="2700000">
                    <a:scrgbClr r="0" g="0" b="0"/>
                  </a:outerShdw>
                </a:effectLst>
                <a:latin typeface="Times New Roman" pitchFamily="18"/>
                <a:ea typeface="Bitstream Vera Sans" pitchFamily="2"/>
                <a:cs typeface="Bitstream Vera Sans" pitchFamily="2"/>
              </a:defRPr>
            </a:lvl1pPr>
          </a:lstStyle>
          <a:p>
            <a:pPr lvl="0"/>
            <a:fld id="{D189B18C-AC05-4C4B-9BD8-9BB1A56E3EC6}" type="slidenum">
              <a:rPr/>
              <a:pPr lvl="0"/>
              <a:t>‹#›</a:t>
            </a:fld>
            <a:endParaRPr lang="en-US"/>
          </a:p>
        </p:txBody>
      </p:sp>
      <p:sp>
        <p:nvSpPr>
          <p:cNvPr id="46" name="Text Placeholder 45"/>
          <p:cNvSpPr txBox="1">
            <a:spLocks noGrp="1"/>
          </p:cNvSpPr>
          <p:nvPr>
            <p:ph type="body" idx="1"/>
          </p:nvPr>
        </p:nvSpPr>
        <p:spPr>
          <a:xfrm>
            <a:off x="502920" y="1768320"/>
            <a:ext cx="9047160" cy="4989600"/>
          </a:xfrm>
          <a:prstGeom prst="rect">
            <a:avLst/>
          </a:prstGeom>
          <a:noFill/>
          <a:ln>
            <a:noFill/>
          </a:ln>
        </p:spPr>
        <p:txBody>
          <a:bodyPr vert="horz" lIns="0" tIns="0" rIns="0" bIns="0" anchor="t" anchorCtr="0" compatLnSpc="1"/>
          <a:lstStyle>
            <a:defPPr marL="342720" marR="0" lvl="0" indent="-342720" algn="l" rtl="0" hangingPunct="0">
              <a:lnSpc>
                <a:spcPct val="100000"/>
              </a:lnSpc>
              <a:spcBef>
                <a:spcPts val="873"/>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kern="1200" baseline="0">
                <a:ln>
                  <a:noFill/>
                </a:ln>
                <a:solidFill>
                  <a:srgbClr val="FFFFFF"/>
                </a:solidFill>
                <a:latin typeface="Arial" pitchFamily="2"/>
                <a:ea typeface="Bitstream Vera Sans" pitchFamily="2"/>
                <a:cs typeface="Bitstream Vera Sans" pitchFamily="2"/>
              </a:defRPr>
            </a:defPPr>
            <a:lvl1pPr marL="342720" marR="0" lvl="0" indent="-342720" algn="l" rtl="0" hangingPunct="0">
              <a:lnSpc>
                <a:spcPct val="100000"/>
              </a:lnSpc>
              <a:spcBef>
                <a:spcPts val="873"/>
              </a:spcBef>
              <a:spcAft>
                <a:spcPts val="0"/>
              </a:spcAft>
              <a:buNone/>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kern="1200" baseline="0">
                <a:ln>
                  <a:noFill/>
                </a:ln>
                <a:solidFill>
                  <a:srgbClr val="FFFFFF"/>
                </a:solidFill>
                <a:latin typeface="Arial" pitchFamily="2"/>
                <a:ea typeface="Bitstream Vera Sans" pitchFamily="2"/>
                <a:cs typeface="Bitstream Vera Sans" pitchFamily="2"/>
              </a:defRPr>
            </a:lvl1pPr>
            <a:lvl2pPr marL="742680" marR="0" lvl="1" indent="-285480" algn="l" rtl="0" hangingPunct="0">
              <a:lnSpc>
                <a:spcPct val="100000"/>
              </a:lnSpc>
              <a:spcBef>
                <a:spcPts val="774"/>
              </a:spcBef>
              <a:spcAft>
                <a:spcPts val="0"/>
              </a:spcAft>
              <a:buClr>
                <a:srgbClr val="000000"/>
              </a:buClr>
              <a:buSzPct val="100000"/>
              <a:buFont typeface="Times New Roman" pitchFamily="18"/>
              <a:buChar char="–"/>
              <a:tabLst>
                <a:tab pos="742680" algn="l"/>
                <a:tab pos="914040" algn="l"/>
                <a:tab pos="1371240" algn="l"/>
                <a:tab pos="1828439" algn="l"/>
                <a:tab pos="2285640" algn="l"/>
                <a:tab pos="2742840" algn="l"/>
                <a:tab pos="3200040" algn="l"/>
                <a:tab pos="3657240" algn="l"/>
                <a:tab pos="4114440" algn="l"/>
                <a:tab pos="4571639" algn="l"/>
                <a:tab pos="5028840" algn="l"/>
                <a:tab pos="5486040" algn="l"/>
                <a:tab pos="5943240" algn="l"/>
                <a:tab pos="6400440" algn="l"/>
                <a:tab pos="6857639" algn="l"/>
                <a:tab pos="7314840" algn="l"/>
                <a:tab pos="7772040" algn="l"/>
                <a:tab pos="8229240" algn="l"/>
                <a:tab pos="8686440" algn="l"/>
                <a:tab pos="9143640" algn="l"/>
                <a:tab pos="9600840" algn="l"/>
              </a:tabLst>
              <a:defRPr lang="en-US" sz="3100" b="0" i="0" u="none" strike="noStrike" kern="1200" baseline="0">
                <a:ln>
                  <a:noFill/>
                </a:ln>
                <a:solidFill>
                  <a:srgbClr val="FFFFFF"/>
                </a:solidFill>
                <a:latin typeface="Arial" pitchFamily="2"/>
                <a:ea typeface="Bitstream Vera Sans" pitchFamily="2"/>
                <a:cs typeface="Bitstream Vera Sans" pitchFamily="2"/>
              </a:defRPr>
            </a:lvl2pPr>
            <a:lvl3pPr marL="1143000" marR="0" lvl="2" indent="-228600" algn="l" rtl="0" hangingPunct="0">
              <a:lnSpc>
                <a:spcPct val="100000"/>
              </a:lnSpc>
              <a:spcBef>
                <a:spcPts val="649"/>
              </a:spcBef>
              <a:spcAft>
                <a:spcPts val="0"/>
              </a:spcAft>
              <a:buClr>
                <a:srgbClr val="000000"/>
              </a:buClr>
              <a:buSzPct val="100000"/>
              <a:buFont typeface="Times New Roman" pitchFamily="18"/>
              <a:buChar char="•"/>
              <a:tabLst>
                <a:tab pos="1143000" algn="l"/>
                <a:tab pos="1371600" algn="l"/>
                <a:tab pos="1828799"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799" algn="l"/>
                <a:tab pos="9143999" algn="l"/>
                <a:tab pos="9601200" algn="l"/>
                <a:tab pos="10058399" algn="l"/>
              </a:tabLst>
              <a:defRPr lang="en-US" sz="2600" b="0" i="0" u="none" strike="noStrike" kern="1200" baseline="0">
                <a:ln>
                  <a:noFill/>
                </a:ln>
                <a:solidFill>
                  <a:srgbClr val="FFFFFF"/>
                </a:solidFill>
                <a:latin typeface="Arial" pitchFamily="2"/>
                <a:ea typeface="Bitstream Vera Sans" pitchFamily="2"/>
                <a:cs typeface="Bitstream Vera Sans" pitchFamily="2"/>
              </a:defRPr>
            </a:lvl3pPr>
            <a:lvl4pPr marL="1600199" marR="0" lvl="3" indent="-228600" algn="l" rtl="0" hangingPunct="0">
              <a:lnSpc>
                <a:spcPct val="100000"/>
              </a:lnSpc>
              <a:spcBef>
                <a:spcPts val="550"/>
              </a:spcBef>
              <a:spcAft>
                <a:spcPts val="0"/>
              </a:spcAft>
              <a:buClr>
                <a:srgbClr val="000000"/>
              </a:buClr>
              <a:buSzPct val="100000"/>
              <a:buFont typeface="Times New Roman" pitchFamily="18"/>
              <a:buChar char="–"/>
              <a:tabLst>
                <a:tab pos="1600200" algn="l"/>
                <a:tab pos="1828800" algn="l"/>
                <a:tab pos="2285999"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3999" algn="l"/>
                <a:tab pos="9601199" algn="l"/>
                <a:tab pos="10058400" algn="l"/>
                <a:tab pos="10515599" algn="l"/>
              </a:tabLst>
              <a:defRPr lang="en-US" sz="2200" b="0" i="0" u="none" strike="noStrike" kern="1200" baseline="0">
                <a:ln>
                  <a:noFill/>
                </a:ln>
                <a:solidFill>
                  <a:srgbClr val="FFFFFF"/>
                </a:solidFill>
                <a:latin typeface="Arial" pitchFamily="2"/>
                <a:ea typeface="Bitstream Vera Sans" pitchFamily="2"/>
                <a:cs typeface="Bitstream Vera Sans" pitchFamily="2"/>
              </a:defRPr>
            </a:lvl4pPr>
            <a:lvl5pPr marL="2057400" marR="0" lvl="4"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kern="1200" baseline="0">
                <a:ln>
                  <a:noFill/>
                </a:ln>
                <a:solidFill>
                  <a:srgbClr val="FFFFFF"/>
                </a:solidFill>
                <a:latin typeface="Arial" pitchFamily="2"/>
                <a:ea typeface="Bitstream Vera Sans" pitchFamily="2"/>
                <a:cs typeface="Bitstream Vera Sans" pitchFamily="2"/>
              </a:defRPr>
            </a:lvl5pPr>
            <a:lvl6pPr marL="2057400" marR="0" lvl="5"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kern="1200" baseline="0">
                <a:ln>
                  <a:noFill/>
                </a:ln>
                <a:solidFill>
                  <a:srgbClr val="FFFFFF"/>
                </a:solidFill>
                <a:latin typeface="Arial" pitchFamily="2"/>
                <a:ea typeface="Bitstream Vera Sans" pitchFamily="2"/>
                <a:cs typeface="Bitstream Vera Sans" pitchFamily="2"/>
              </a:defRPr>
            </a:lvl6pPr>
            <a:lvl7pPr marL="2057400" marR="0" lvl="6"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kern="1200" baseline="0">
                <a:ln>
                  <a:noFill/>
                </a:ln>
                <a:solidFill>
                  <a:srgbClr val="FFFFFF"/>
                </a:solidFill>
                <a:latin typeface="Arial" pitchFamily="2"/>
                <a:ea typeface="Bitstream Vera Sans" pitchFamily="2"/>
                <a:cs typeface="Bitstream Vera Sans" pitchFamily="2"/>
              </a:defRPr>
            </a:lvl7pPr>
            <a:lvl8pPr marL="2057400" marR="0" lvl="7"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kern="1200" baseline="0">
                <a:ln>
                  <a:noFill/>
                </a:ln>
                <a:solidFill>
                  <a:srgbClr val="FFFFFF"/>
                </a:solidFill>
                <a:latin typeface="Arial" pitchFamily="2"/>
                <a:ea typeface="Bitstream Vera Sans" pitchFamily="2"/>
                <a:cs typeface="Bitstream Vera Sans" pitchFamily="2"/>
              </a:defRPr>
            </a:lvl8pPr>
            <a:lvl9pPr marL="2057400" marR="0" lvl="8" indent="-228600" algn="l" rtl="0" hangingPunct="0">
              <a:lnSpc>
                <a:spcPct val="100000"/>
              </a:lnSpc>
              <a:spcBef>
                <a:spcPts val="550"/>
              </a:spcBef>
              <a:spcAft>
                <a:spcPts val="0"/>
              </a:spcAft>
              <a:buClr>
                <a:srgbClr val="000000"/>
              </a:buClr>
              <a:buSzPct val="100000"/>
              <a:buFont typeface="Times New Roman" pitchFamily="18"/>
              <a:buChar char="»"/>
              <a:tabLst>
                <a:tab pos="2057400" algn="l"/>
                <a:tab pos="2286000" algn="l"/>
                <a:tab pos="2743199"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199" algn="l"/>
                <a:tab pos="10058399" algn="l"/>
                <a:tab pos="10515600" algn="l"/>
              </a:tabLst>
              <a:defRPr lang="en-US" sz="2200" b="0" i="0" u="none" strike="noStrike" kern="1200" baseline="0">
                <a:ln>
                  <a:noFill/>
                </a:ln>
                <a:solidFill>
                  <a:srgbClr val="FFFFFF"/>
                </a:solidFill>
                <a:latin typeface="Arial" pitchFamily="2"/>
                <a:ea typeface="Bitstream Vera Sans" pitchFamily="2"/>
                <a:cs typeface="Bitstream Vera Sans" pitchFamily="2"/>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marL="0" marR="0" indent="0" algn="ctr" rtl="0" hangingPunct="0">
        <a:lnSpc>
          <a:spcPct val="100000"/>
        </a:lnSpc>
        <a:spcBef>
          <a:spcPts val="0"/>
        </a:spcBef>
        <a:spcAft>
          <a:spcPts val="0"/>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defRPr lang="en-US" sz="4900" b="0" i="0" u="none" strike="noStrike" kern="1200" baseline="0">
          <a:ln>
            <a:noFill/>
          </a:ln>
          <a:solidFill>
            <a:srgbClr val="FFFFFF"/>
          </a:solidFill>
          <a:latin typeface="Arial" pitchFamily="18"/>
        </a:defRPr>
      </a:lvl1pPr>
    </p:titleStyle>
    <p:bodyStyle>
      <a:lvl1pPr marL="342720" marR="0" indent="-342720" algn="l" rtl="0" hangingPunct="0">
        <a:lnSpc>
          <a:spcPct val="100000"/>
        </a:lnSpc>
        <a:spcBef>
          <a:spcPts val="873"/>
        </a:spcBef>
        <a:spcAft>
          <a:spcPts val="0"/>
        </a:spcAft>
        <a:tabLst>
          <a:tab pos="342720" algn="l"/>
          <a:tab pos="456840" algn="l"/>
          <a:tab pos="914040" algn="l"/>
          <a:tab pos="1371239" algn="l"/>
          <a:tab pos="1828439" algn="l"/>
          <a:tab pos="2285639" algn="l"/>
          <a:tab pos="2742839" algn="l"/>
          <a:tab pos="3200040" algn="l"/>
          <a:tab pos="3657239" algn="l"/>
          <a:tab pos="4114440" algn="l"/>
          <a:tab pos="4571639" algn="l"/>
          <a:tab pos="5028840" algn="l"/>
          <a:tab pos="5486040" algn="l"/>
          <a:tab pos="5943240" algn="l"/>
          <a:tab pos="6400440" algn="l"/>
          <a:tab pos="6857640" algn="l"/>
          <a:tab pos="7314840" algn="l"/>
          <a:tab pos="7772040" algn="l"/>
          <a:tab pos="8229240" algn="l"/>
          <a:tab pos="8686440" algn="l"/>
          <a:tab pos="9143640" algn="l"/>
        </a:tabLst>
        <a:defRPr lang="en-US" sz="3500" b="0" i="0" u="none" strike="noStrike" kern="1200" baseline="0">
          <a:ln>
            <a:noFill/>
          </a:ln>
          <a:solidFill>
            <a:srgbClr val="FFFFFF"/>
          </a:solidFill>
          <a:latin typeface="Arial" pitchFamily="18"/>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hyperlink" Target="mailto:tss1@cornell.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name="page1">
    <p:spTree>
      <p:nvGrpSpPr>
        <p:cNvPr id="1" name=""/>
        <p:cNvGrpSpPr/>
        <p:nvPr/>
      </p:nvGrpSpPr>
      <p:grpSpPr>
        <a:xfrm>
          <a:off x="0" y="0"/>
          <a:ext cx="0" cy="0"/>
          <a:chOff x="0" y="0"/>
          <a:chExt cx="0" cy="0"/>
        </a:xfrm>
      </p:grpSpPr>
      <p:sp>
        <p:nvSpPr>
          <p:cNvPr id="2" name="Freeform 1"/>
          <p:cNvSpPr/>
          <p:nvPr/>
        </p:nvSpPr>
        <p:spPr>
          <a:xfrm>
            <a:off x="620640" y="731880"/>
            <a:ext cx="9069480" cy="126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4000" b="1" i="0" u="none" strike="noStrike" baseline="0" dirty="0">
                <a:ln>
                  <a:noFill/>
                </a:ln>
                <a:solidFill>
                  <a:srgbClr val="86D1EC"/>
                </a:solidFill>
                <a:effectLst>
                  <a:outerShdw dist="17961" dir="2700000">
                    <a:scrgbClr r="0" g="0" b="0"/>
                  </a:outerShdw>
                </a:effectLst>
                <a:latin typeface="Arial" pitchFamily="18"/>
                <a:ea typeface="Bitstream Vera Sans" pitchFamily="2"/>
                <a:cs typeface="Bitstream Vera Sans" pitchFamily="2"/>
              </a:rPr>
              <a:t>Protecting </a:t>
            </a:r>
            <a:r>
              <a:rPr lang="en-US" sz="4000" b="1" i="0" u="none" strike="noStrike" baseline="0"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rPr>
              <a:t>Drinking Water </a:t>
            </a:r>
            <a:r>
              <a:rPr lang="en-US" sz="4000" b="1" i="0" u="none" strike="noStrike" baseline="0" dirty="0">
                <a:ln>
                  <a:noFill/>
                </a:ln>
                <a:solidFill>
                  <a:srgbClr val="86D1EC"/>
                </a:solidFill>
                <a:effectLst>
                  <a:outerShdw dist="17961" dir="2700000">
                    <a:scrgbClr r="0" g="0" b="0"/>
                  </a:outerShdw>
                </a:effectLst>
                <a:latin typeface="Arial" pitchFamily="18"/>
                <a:ea typeface="Bitstream Vera Sans" pitchFamily="2"/>
                <a:cs typeface="Bitstream Vera Sans" pitchFamily="2"/>
              </a:rPr>
              <a:t>via Pesticide Registration in New York</a:t>
            </a:r>
          </a:p>
        </p:txBody>
      </p:sp>
      <p:sp>
        <p:nvSpPr>
          <p:cNvPr id="3" name="Freeform 2"/>
          <p:cNvSpPr/>
          <p:nvPr/>
        </p:nvSpPr>
        <p:spPr>
          <a:xfrm>
            <a:off x="273214" y="2138716"/>
            <a:ext cx="9448800" cy="470836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dirty="0" smtClean="0">
                <a:solidFill>
                  <a:schemeClr val="tx2">
                    <a:lumMod val="40000"/>
                    <a:lumOff val="60000"/>
                  </a:schemeClr>
                </a:solidFill>
                <a:effectLst>
                  <a:outerShdw dist="17961" dir="2700000">
                    <a:scrgbClr r="0" g="0" b="0"/>
                  </a:outerShdw>
                </a:effectLst>
                <a:latin typeface="Arial" pitchFamily="18"/>
                <a:ea typeface="Bitstream Vera Sans" pitchFamily="2"/>
                <a:cs typeface="Bitstream Vera Sans" pitchFamily="2"/>
              </a:rPr>
              <a:t>Lake Intakes Pilot</a:t>
            </a:r>
            <a:endParaRPr lang="en-US" sz="3100" b="0" i="0" u="none" strike="noStrike" baseline="0" dirty="0" smtClean="0">
              <a:ln>
                <a:noFill/>
              </a:ln>
              <a:solidFill>
                <a:schemeClr val="tx2">
                  <a:lumMod val="40000"/>
                  <a:lumOff val="60000"/>
                </a:schemeClr>
              </a:solidFill>
              <a:effectLst>
                <a:outerShdw dist="17961" dir="2700000">
                  <a:scrgbClr r="0" g="0" b="0"/>
                </a:outerShdw>
              </a:effectLst>
              <a:latin typeface="Arial" pitchFamily="18"/>
              <a:ea typeface="Bitstream Vera Sans" pitchFamily="2"/>
              <a:cs typeface="Bitstream Vera Sans" pitchFamily="2"/>
            </a:endParaRP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dirty="0">
                <a:solidFill>
                  <a:srgbClr val="FFFFFF"/>
                </a:solidFill>
                <a:effectLst>
                  <a:outerShdw dist="17961" dir="2700000">
                    <a:scrgbClr r="0" g="0" b="0"/>
                  </a:outerShdw>
                </a:effectLst>
                <a:latin typeface="Arial" pitchFamily="18"/>
                <a:ea typeface="Bitstream Vera Sans" pitchFamily="2"/>
                <a:cs typeface="Bitstream Vera Sans" pitchFamily="2"/>
              </a:rPr>
              <a:t>f</a:t>
            </a:r>
            <a:r>
              <a:rPr lang="en-US" sz="3100" dirty="0" smtClean="0">
                <a:solidFill>
                  <a:srgbClr val="FFFFFF"/>
                </a:solidFill>
                <a:effectLst>
                  <a:outerShdw dist="17961" dir="2700000">
                    <a:scrgbClr r="0" g="0" b="0"/>
                  </a:outerShdw>
                </a:effectLst>
                <a:latin typeface="Arial" pitchFamily="18"/>
                <a:ea typeface="Bitstream Vera Sans" pitchFamily="2"/>
                <a:cs typeface="Bitstream Vera Sans" pitchFamily="2"/>
              </a:rPr>
              <a:t>or DEC Bureau of Pest Management</a:t>
            </a: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Cooperating with FOLA members</a:t>
            </a:r>
            <a:r>
              <a:rPr lang="en-US" sz="3100" b="0" i="0" u="none" strike="noStrike"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 and </a:t>
            </a: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b="0" i="0" u="none" strike="noStrike"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DEC Division of Water</a:t>
            </a:r>
            <a:r>
              <a:rPr lang="en-US" sz="31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 </a:t>
            </a:r>
            <a:endParaRPr lang="en-US" sz="3100" b="0" i="0" u="none" strike="noStrike"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dirty="0" smtClean="0">
                <a:solidFill>
                  <a:srgbClr val="FFFFFF"/>
                </a:solidFill>
                <a:effectLst>
                  <a:outerShdw dist="17961" dir="2700000">
                    <a:scrgbClr r="0" g="0" b="0"/>
                  </a:outerShdw>
                </a:effectLst>
                <a:latin typeface="Arial" pitchFamily="18"/>
                <a:ea typeface="Bitstream Vera Sans" pitchFamily="2"/>
                <a:cs typeface="Bitstream Vera Sans" pitchFamily="2"/>
              </a:rPr>
              <a:t>May 2, 2015</a:t>
            </a:r>
            <a:endParaRPr lang="en-US" sz="3100" b="0" i="1" u="none" strike="noStrike" baseline="0"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endParaRP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b="0" i="1" u="none" strike="noStrike" baseline="0"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rPr>
              <a:t>Steve Pacenka</a:t>
            </a:r>
          </a:p>
          <a:p>
            <a:pPr marL="493560" marR="0" lvl="0" indent="0" algn="ctr" rtl="0" hangingPunct="1">
              <a:lnSpc>
                <a:spcPct val="100000"/>
              </a:lnSpc>
              <a:spcBef>
                <a:spcPts val="774"/>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3100" b="0" i="1" u="none" strike="noStrike" baseline="0"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rPr>
              <a:t>Soil </a:t>
            </a:r>
            <a:r>
              <a:rPr lang="en-US" sz="3100" b="0" i="1" u="none" strike="noStrike" baseline="0" dirty="0">
                <a:ln>
                  <a:noFill/>
                </a:ln>
                <a:solidFill>
                  <a:srgbClr val="86D1EC"/>
                </a:solidFill>
                <a:effectLst>
                  <a:outerShdw dist="17961" dir="2700000">
                    <a:scrgbClr r="0" g="0" b="0"/>
                  </a:outerShdw>
                </a:effectLst>
                <a:latin typeface="Arial" pitchFamily="18"/>
                <a:ea typeface="Bitstream Vera Sans" pitchFamily="2"/>
                <a:cs typeface="Bitstream Vera Sans" pitchFamily="2"/>
              </a:rPr>
              <a:t>&amp; Water Group</a:t>
            </a:r>
          </a:p>
          <a:p>
            <a:pPr marL="493560" marR="0" lvl="0" indent="0" algn="ctr" rtl="0" hangingPunct="1">
              <a:lnSpc>
                <a:spcPct val="100000"/>
              </a:lnSpc>
              <a:spcBef>
                <a:spcPts val="697"/>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r>
              <a:rPr lang="en-US" sz="2800" b="0" i="1" u="none" strike="noStrike" baseline="0" dirty="0">
                <a:ln>
                  <a:noFill/>
                </a:ln>
                <a:solidFill>
                  <a:srgbClr val="FFFF66"/>
                </a:solidFill>
                <a:effectLst>
                  <a:outerShdw dist="17961" dir="2700000">
                    <a:scrgbClr r="0" g="0" b="0"/>
                  </a:outerShdw>
                </a:effectLst>
                <a:latin typeface="Arial" pitchFamily="18"/>
                <a:ea typeface="Bitstream Vera Sans" pitchFamily="2"/>
                <a:cs typeface="Bitstream Vera Sans" pitchFamily="2"/>
              </a:rPr>
              <a:t>Department of Biological </a:t>
            </a:r>
            <a:r>
              <a:rPr lang="en-US" sz="2800" b="0" i="1" u="none" strike="noStrike" baseline="0" dirty="0" smtClean="0">
                <a:ln>
                  <a:noFill/>
                </a:ln>
                <a:solidFill>
                  <a:srgbClr val="FFFF66"/>
                </a:solidFill>
                <a:effectLst>
                  <a:outerShdw dist="17961" dir="2700000">
                    <a:scrgbClr r="0" g="0" b="0"/>
                  </a:outerShdw>
                </a:effectLst>
                <a:latin typeface="Arial" pitchFamily="18"/>
                <a:ea typeface="Bitstream Vera Sans" pitchFamily="2"/>
                <a:cs typeface="Bitstream Vera Sans" pitchFamily="2"/>
              </a:rPr>
              <a:t>&amp; Environmental Engineering</a:t>
            </a:r>
            <a:endParaRPr lang="en-US" sz="2800" b="0" i="1" u="none" strike="noStrike" baseline="0" dirty="0">
              <a:ln>
                <a:noFill/>
              </a:ln>
              <a:solidFill>
                <a:srgbClr val="FFFF66"/>
              </a:solidFill>
              <a:effectLst>
                <a:outerShdw dist="17961" dir="2700000">
                  <a:scrgbClr r="0" g="0" b="0"/>
                </a:outerShdw>
              </a:effectLst>
              <a:latin typeface="Arial" pitchFamily="18"/>
              <a:ea typeface="Bitstream Vera Sans" pitchFamily="2"/>
              <a:cs typeface="Bitstream Vera Sans" pitchFamily="2"/>
            </a:endParaRPr>
          </a:p>
          <a:p>
            <a:pPr marL="493560" marR="0" lvl="0" indent="0" algn="ctr" rtl="0" hangingPunct="1">
              <a:lnSpc>
                <a:spcPct val="100000"/>
              </a:lnSpc>
              <a:spcBef>
                <a:spcPts val="697"/>
              </a:spcBef>
              <a:spcAft>
                <a:spcPts val="0"/>
              </a:spcAft>
              <a:buNone/>
              <a:tabLst>
                <a:tab pos="493560" algn="l"/>
                <a:tab pos="950760" algn="l"/>
                <a:tab pos="1407960" algn="l"/>
                <a:tab pos="1865159" algn="l"/>
                <a:tab pos="2322360" algn="l"/>
                <a:tab pos="2779560" algn="l"/>
                <a:tab pos="3236759" algn="l"/>
                <a:tab pos="3693960" algn="l"/>
                <a:tab pos="4151160" algn="l"/>
                <a:tab pos="4608360" algn="l"/>
                <a:tab pos="5065560" algn="l"/>
                <a:tab pos="5522760" algn="l"/>
                <a:tab pos="5979959" algn="l"/>
                <a:tab pos="6437160" algn="l"/>
                <a:tab pos="6894359" algn="l"/>
                <a:tab pos="7351560" algn="l"/>
                <a:tab pos="7808760" algn="l"/>
                <a:tab pos="8265960" algn="l"/>
                <a:tab pos="8723160" algn="l"/>
                <a:tab pos="9180360" algn="l"/>
                <a:tab pos="9637560" algn="l"/>
              </a:tabLst>
            </a:pPr>
            <a:endParaRPr lang="en-US" sz="2800" b="0" i="1" u="none" strike="noStrike" baseline="0" dirty="0">
              <a:ln>
                <a:noFill/>
              </a:ln>
              <a:solidFill>
                <a:srgbClr val="FFFF66"/>
              </a:solidFill>
              <a:effectLst>
                <a:outerShdw dist="17961" dir="2700000">
                  <a:scrgbClr r="0" g="0" b="0"/>
                </a:outerShdw>
              </a:effectLst>
              <a:latin typeface="Arial" pitchFamily="18"/>
              <a:ea typeface="Bitstream Vera Sans" pitchFamily="2"/>
              <a:cs typeface="Bitstream Vera Sans" pitchFamily="2"/>
            </a:endParaRPr>
          </a:p>
        </p:txBody>
      </p:sp>
      <p:pic>
        <p:nvPicPr>
          <p:cNvPr id="4" name="Picture 3"/>
          <p:cNvPicPr>
            <a:picLocks noChangeAspect="1"/>
          </p:cNvPicPr>
          <p:nvPr/>
        </p:nvPicPr>
        <p:blipFill>
          <a:blip r:embed="rId3" cstate="print">
            <a:alphaModFix/>
            <a:lum/>
          </a:blip>
          <a:srcRect/>
          <a:stretch>
            <a:fillRect/>
          </a:stretch>
        </p:blipFill>
        <p:spPr>
          <a:xfrm>
            <a:off x="5718240" y="6835679"/>
            <a:ext cx="4362479" cy="723959"/>
          </a:xfrm>
          <a:prstGeom prst="rect">
            <a:avLst/>
          </a:prstGeom>
          <a:noFill/>
          <a:ln>
            <a:noFill/>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0"/>
            <a:ext cx="9048960" cy="1992600"/>
          </a:xfrm>
        </p:spPr>
        <p:txBody>
          <a:bodyPr/>
          <a:lstStyle/>
          <a:p>
            <a:pPr algn="l"/>
            <a:r>
              <a:rPr lang="en-US" sz="4400" dirty="0" smtClean="0"/>
              <a:t>Pesticides tested for at DEC lab</a:t>
            </a:r>
            <a:endParaRPr lang="en-US" sz="4400" dirty="0"/>
          </a:p>
        </p:txBody>
      </p:sp>
      <p:sp>
        <p:nvSpPr>
          <p:cNvPr id="3" name="Content Placeholder 2"/>
          <p:cNvSpPr>
            <a:spLocks noGrp="1"/>
          </p:cNvSpPr>
          <p:nvPr>
            <p:ph idx="1"/>
          </p:nvPr>
        </p:nvSpPr>
        <p:spPr>
          <a:xfrm>
            <a:off x="468312" y="1798637"/>
            <a:ext cx="9047160" cy="4989600"/>
          </a:xfrm>
        </p:spPr>
        <p:txBody>
          <a:bodyPr/>
          <a:lstStyle/>
          <a:p>
            <a:pPr marL="514350" indent="-514350">
              <a:buAutoNum type="arabicParenR"/>
            </a:pPr>
            <a:r>
              <a:rPr lang="en-US" dirty="0" smtClean="0">
                <a:solidFill>
                  <a:srgbClr val="92D050"/>
                </a:solidFill>
              </a:rPr>
              <a:t>38 pesticides including herbicides. Some agricultural, some urban.</a:t>
            </a:r>
          </a:p>
          <a:p>
            <a:pPr marL="514350" indent="-514350">
              <a:buAutoNum type="arabicParenR"/>
            </a:pPr>
            <a:r>
              <a:rPr lang="en-US" dirty="0" smtClean="0">
                <a:solidFill>
                  <a:srgbClr val="92D050"/>
                </a:solidFill>
              </a:rPr>
              <a:t>13 compounds that are created when microbes and chemistry digest the originals (“metabolites”)</a:t>
            </a:r>
          </a:p>
          <a:p>
            <a:pPr marL="514350" indent="-514350">
              <a:buAutoNum type="arabicParenR"/>
            </a:pPr>
            <a:endParaRPr lang="en-US" dirty="0">
              <a:solidFill>
                <a:srgbClr val="92D050"/>
              </a:solidFill>
            </a:endParaRPr>
          </a:p>
          <a:p>
            <a:pPr marL="0" indent="0"/>
            <a:r>
              <a:rPr lang="en-US" dirty="0" smtClean="0">
                <a:solidFill>
                  <a:srgbClr val="92D050"/>
                </a:solidFill>
              </a:rPr>
              <a:t>Glyphosate, atrazine, metolachlor, 2,4-D, some of the most popular in NY and world.</a:t>
            </a:r>
          </a:p>
          <a:p>
            <a:pPr marL="0" indent="0"/>
            <a:endParaRPr lang="en-US" dirty="0">
              <a:solidFill>
                <a:srgbClr val="92D050"/>
              </a:solidFill>
            </a:endParaRPr>
          </a:p>
        </p:txBody>
      </p:sp>
    </p:spTree>
    <p:extLst>
      <p:ext uri="{BB962C8B-B14F-4D97-AF65-F5344CB8AC3E}">
        <p14:creationId xmlns:p14="http://schemas.microsoft.com/office/powerpoint/2010/main" val="159486944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Results: About concentrations</a:t>
            </a:r>
            <a:endParaRPr lang="en-US" dirty="0"/>
          </a:p>
        </p:txBody>
      </p:sp>
      <p:sp>
        <p:nvSpPr>
          <p:cNvPr id="5" name="Content Placeholder 4"/>
          <p:cNvSpPr>
            <a:spLocks noGrp="1"/>
          </p:cNvSpPr>
          <p:nvPr>
            <p:ph idx="1"/>
          </p:nvPr>
        </p:nvSpPr>
        <p:spPr/>
        <p:txBody>
          <a:bodyPr/>
          <a:lstStyle/>
          <a:p>
            <a:r>
              <a:rPr lang="en-US" sz="3200" dirty="0" smtClean="0"/>
              <a:t>Parts per billion (micrograms per liter) are 1000x smaller than your familiar milligrams per liter (parts per million).</a:t>
            </a:r>
            <a:br>
              <a:rPr lang="en-US" sz="3200" dirty="0" smtClean="0"/>
            </a:br>
            <a:endParaRPr lang="en-US" sz="3200" dirty="0" smtClean="0"/>
          </a:p>
          <a:p>
            <a:r>
              <a:rPr lang="en-US" sz="3200" dirty="0" smtClean="0"/>
              <a:t>Some labs getting so precise that they can find a few parts per trillion (</a:t>
            </a:r>
            <a:r>
              <a:rPr lang="en-US" sz="3200" dirty="0" err="1" smtClean="0"/>
              <a:t>nanograms</a:t>
            </a:r>
            <a:r>
              <a:rPr lang="en-US" sz="3200" dirty="0" smtClean="0"/>
              <a:t> per liter).</a:t>
            </a:r>
          </a:p>
          <a:p>
            <a:endParaRPr lang="en-US" sz="3200" dirty="0" smtClean="0"/>
          </a:p>
          <a:p>
            <a:r>
              <a:rPr lang="en-US" sz="3200" dirty="0" smtClean="0"/>
              <a:t>Some pesticides can have human or ecological effects at the low parts per billion level.</a:t>
            </a:r>
          </a:p>
        </p:txBody>
      </p:sp>
    </p:spTree>
    <p:extLst>
      <p:ext uri="{BB962C8B-B14F-4D97-AF65-F5344CB8AC3E}">
        <p14:creationId xmlns:p14="http://schemas.microsoft.com/office/powerpoint/2010/main" val="80776006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7912" y="-30163"/>
            <a:ext cx="9048960" cy="1236959"/>
          </a:xfrm>
        </p:spPr>
        <p:txBody>
          <a:bodyPr/>
          <a:lstStyle/>
          <a:p>
            <a:r>
              <a:rPr lang="en-US" dirty="0" smtClean="0"/>
              <a:t>Results: About detection limits</a:t>
            </a:r>
            <a:endParaRPr lang="en-US" dirty="0"/>
          </a:p>
        </p:txBody>
      </p:sp>
      <p:cxnSp>
        <p:nvCxnSpPr>
          <p:cNvPr id="5" name="Straight Arrow Connector 4"/>
          <p:cNvCxnSpPr/>
          <p:nvPr/>
        </p:nvCxnSpPr>
        <p:spPr>
          <a:xfrm flipV="1">
            <a:off x="1306512" y="1646237"/>
            <a:ext cx="0" cy="4572000"/>
          </a:xfrm>
          <a:prstGeom prst="straightConnector1">
            <a:avLst/>
          </a:prstGeom>
          <a:ln w="50800">
            <a:tailEnd type="triangl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46288" y="3403305"/>
            <a:ext cx="5987408" cy="523220"/>
          </a:xfrm>
          <a:prstGeom prst="rect">
            <a:avLst/>
          </a:prstGeom>
          <a:noFill/>
        </p:spPr>
        <p:txBody>
          <a:bodyPr wrap="none" rtlCol="0">
            <a:spAutoFit/>
            <a:scene3d>
              <a:camera prst="orthographicFront">
                <a:rot lat="0" lon="0" rev="5400000"/>
              </a:camera>
              <a:lightRig rig="threePt" dir="t"/>
            </a:scene3d>
          </a:bodyPr>
          <a:lstStyle/>
          <a:p>
            <a:r>
              <a:rPr lang="en-US" sz="2800" b="1" dirty="0" smtClean="0">
                <a:solidFill>
                  <a:srgbClr val="FF0000"/>
                </a:solidFill>
              </a:rPr>
              <a:t>Concentration in parts per billion (ppb)</a:t>
            </a:r>
            <a:endParaRPr lang="en-US" sz="2800" b="1" dirty="0">
              <a:solidFill>
                <a:srgbClr val="FF0000"/>
              </a:solidFill>
            </a:endParaRPr>
          </a:p>
        </p:txBody>
      </p:sp>
      <p:sp>
        <p:nvSpPr>
          <p:cNvPr id="8" name="TextBox 7"/>
          <p:cNvSpPr txBox="1"/>
          <p:nvPr/>
        </p:nvSpPr>
        <p:spPr>
          <a:xfrm>
            <a:off x="1306512" y="6827837"/>
            <a:ext cx="1072153" cy="707886"/>
          </a:xfrm>
          <a:prstGeom prst="rect">
            <a:avLst/>
          </a:prstGeom>
          <a:noFill/>
        </p:spPr>
        <p:txBody>
          <a:bodyPr wrap="none" rtlCol="0">
            <a:spAutoFit/>
          </a:bodyPr>
          <a:lstStyle/>
          <a:p>
            <a:r>
              <a:rPr lang="en-US" sz="4000" dirty="0" smtClean="0">
                <a:solidFill>
                  <a:srgbClr val="FF0000"/>
                </a:solidFill>
              </a:rPr>
              <a:t>zero</a:t>
            </a:r>
            <a:endParaRPr lang="en-US" sz="4000" dirty="0">
              <a:solidFill>
                <a:srgbClr val="FF0000"/>
              </a:solidFill>
            </a:endParaRPr>
          </a:p>
        </p:txBody>
      </p:sp>
      <p:cxnSp>
        <p:nvCxnSpPr>
          <p:cNvPr id="10" name="Straight Connector 9"/>
          <p:cNvCxnSpPr/>
          <p:nvPr/>
        </p:nvCxnSpPr>
        <p:spPr>
          <a:xfrm>
            <a:off x="1842588" y="4846637"/>
            <a:ext cx="60171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916112" y="3246437"/>
            <a:ext cx="6017124"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155277" y="5151437"/>
            <a:ext cx="3332835" cy="707886"/>
          </a:xfrm>
          <a:prstGeom prst="rect">
            <a:avLst/>
          </a:prstGeom>
          <a:noFill/>
        </p:spPr>
        <p:txBody>
          <a:bodyPr wrap="none" rtlCol="0">
            <a:spAutoFit/>
          </a:bodyPr>
          <a:lstStyle/>
          <a:p>
            <a:r>
              <a:rPr lang="en-US" sz="2000" dirty="0" smtClean="0">
                <a:solidFill>
                  <a:srgbClr val="00B0F0"/>
                </a:solidFill>
              </a:rPr>
              <a:t>Not detected, lost in the noise</a:t>
            </a:r>
          </a:p>
          <a:p>
            <a:r>
              <a:rPr lang="en-US" sz="2000" dirty="0" smtClean="0">
                <a:solidFill>
                  <a:srgbClr val="00B0F0"/>
                </a:solidFill>
              </a:rPr>
              <a:t>or actually nothing there</a:t>
            </a:r>
            <a:endParaRPr lang="en-US" sz="2000" dirty="0">
              <a:solidFill>
                <a:srgbClr val="00B0F0"/>
              </a:solidFill>
            </a:endParaRPr>
          </a:p>
        </p:txBody>
      </p:sp>
      <p:sp>
        <p:nvSpPr>
          <p:cNvPr id="13" name="TextBox 12"/>
          <p:cNvSpPr txBox="1"/>
          <p:nvPr/>
        </p:nvSpPr>
        <p:spPr>
          <a:xfrm>
            <a:off x="2297112" y="3627437"/>
            <a:ext cx="5171993" cy="707886"/>
          </a:xfrm>
          <a:prstGeom prst="rect">
            <a:avLst/>
          </a:prstGeom>
          <a:noFill/>
        </p:spPr>
        <p:txBody>
          <a:bodyPr wrap="none" rtlCol="0">
            <a:spAutoFit/>
          </a:bodyPr>
          <a:lstStyle/>
          <a:p>
            <a:r>
              <a:rPr lang="en-US" sz="2000" dirty="0" smtClean="0">
                <a:solidFill>
                  <a:srgbClr val="00B0F0"/>
                </a:solidFill>
              </a:rPr>
              <a:t>Trace level.  Not reliably quantifiable</a:t>
            </a:r>
          </a:p>
          <a:p>
            <a:r>
              <a:rPr lang="en-US" sz="2000" dirty="0" smtClean="0">
                <a:solidFill>
                  <a:srgbClr val="00B0F0"/>
                </a:solidFill>
              </a:rPr>
              <a:t>But good confidence a specific chemical is there</a:t>
            </a:r>
            <a:endParaRPr lang="en-US" sz="2000" dirty="0">
              <a:solidFill>
                <a:srgbClr val="00B0F0"/>
              </a:solidFill>
            </a:endParaRPr>
          </a:p>
        </p:txBody>
      </p:sp>
      <p:sp>
        <p:nvSpPr>
          <p:cNvPr id="14" name="TextBox 13"/>
          <p:cNvSpPr txBox="1"/>
          <p:nvPr/>
        </p:nvSpPr>
        <p:spPr>
          <a:xfrm>
            <a:off x="2449512" y="1951037"/>
            <a:ext cx="4435317" cy="400110"/>
          </a:xfrm>
          <a:prstGeom prst="rect">
            <a:avLst/>
          </a:prstGeom>
          <a:noFill/>
        </p:spPr>
        <p:txBody>
          <a:bodyPr wrap="none" rtlCol="0">
            <a:spAutoFit/>
          </a:bodyPr>
          <a:lstStyle/>
          <a:p>
            <a:r>
              <a:rPr lang="en-US" sz="2000" dirty="0" smtClean="0">
                <a:solidFill>
                  <a:srgbClr val="00B0F0"/>
                </a:solidFill>
              </a:rPr>
              <a:t>Quantified detection.  Number provided.</a:t>
            </a:r>
            <a:endParaRPr lang="en-US" sz="2000" dirty="0">
              <a:solidFill>
                <a:srgbClr val="00B0F0"/>
              </a:solidFill>
            </a:endParaRPr>
          </a:p>
        </p:txBody>
      </p:sp>
      <p:sp>
        <p:nvSpPr>
          <p:cNvPr id="15" name="TextBox 14"/>
          <p:cNvSpPr txBox="1"/>
          <p:nvPr/>
        </p:nvSpPr>
        <p:spPr>
          <a:xfrm>
            <a:off x="3155277" y="4618037"/>
            <a:ext cx="2084738" cy="461665"/>
          </a:xfrm>
          <a:prstGeom prst="rect">
            <a:avLst/>
          </a:prstGeom>
          <a:noFill/>
        </p:spPr>
        <p:txBody>
          <a:bodyPr wrap="none" rtlCol="0">
            <a:spAutoFit/>
          </a:bodyPr>
          <a:lstStyle/>
          <a:p>
            <a:r>
              <a:rPr lang="en-US" sz="2400" b="1" dirty="0" smtClean="0">
                <a:solidFill>
                  <a:srgbClr val="FF0000"/>
                </a:solidFill>
              </a:rPr>
              <a:t>Detection limit</a:t>
            </a:r>
            <a:endParaRPr lang="en-US" sz="2400" b="1" dirty="0">
              <a:solidFill>
                <a:srgbClr val="FF0000"/>
              </a:solidFill>
            </a:endParaRPr>
          </a:p>
        </p:txBody>
      </p:sp>
      <p:sp>
        <p:nvSpPr>
          <p:cNvPr id="16" name="TextBox 15"/>
          <p:cNvSpPr txBox="1"/>
          <p:nvPr/>
        </p:nvSpPr>
        <p:spPr>
          <a:xfrm>
            <a:off x="3135312" y="3013372"/>
            <a:ext cx="2741904" cy="461665"/>
          </a:xfrm>
          <a:prstGeom prst="rect">
            <a:avLst/>
          </a:prstGeom>
          <a:noFill/>
        </p:spPr>
        <p:txBody>
          <a:bodyPr wrap="none" rtlCol="0">
            <a:spAutoFit/>
          </a:bodyPr>
          <a:lstStyle/>
          <a:p>
            <a:r>
              <a:rPr lang="en-US" sz="2400" b="1" dirty="0" smtClean="0">
                <a:solidFill>
                  <a:srgbClr val="FF0000"/>
                </a:solidFill>
              </a:rPr>
              <a:t>Quantification limit</a:t>
            </a:r>
            <a:endParaRPr lang="en-US" sz="2400" b="1" dirty="0">
              <a:solidFill>
                <a:srgbClr val="FF0000"/>
              </a:solidFill>
            </a:endParaRPr>
          </a:p>
        </p:txBody>
      </p:sp>
    </p:spTree>
    <p:extLst>
      <p:ext uri="{BB962C8B-B14F-4D97-AF65-F5344CB8AC3E}">
        <p14:creationId xmlns:p14="http://schemas.microsoft.com/office/powerpoint/2010/main" val="186143824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2013 Results: Synopsis</a:t>
            </a:r>
            <a:endParaRPr lang="en-US" dirty="0"/>
          </a:p>
        </p:txBody>
      </p:sp>
      <p:sp>
        <p:nvSpPr>
          <p:cNvPr id="5" name="Content Placeholder 4"/>
          <p:cNvSpPr>
            <a:spLocks noGrp="1"/>
          </p:cNvSpPr>
          <p:nvPr>
            <p:ph idx="1"/>
          </p:nvPr>
        </p:nvSpPr>
        <p:spPr/>
        <p:txBody>
          <a:bodyPr/>
          <a:lstStyle/>
          <a:p>
            <a:r>
              <a:rPr lang="en-US" dirty="0" smtClean="0"/>
              <a:t>Not detected to a detection limit around 0.1 parts per billion for most original chemicals in all lakes.  A few detection exceptions.</a:t>
            </a:r>
          </a:p>
          <a:p>
            <a:endParaRPr lang="en-US" dirty="0"/>
          </a:p>
          <a:p>
            <a:r>
              <a:rPr lang="en-US" dirty="0" smtClean="0"/>
              <a:t>No concentration </a:t>
            </a:r>
            <a:r>
              <a:rPr lang="en-US" dirty="0"/>
              <a:t>o</a:t>
            </a:r>
            <a:r>
              <a:rPr lang="en-US" dirty="0" smtClean="0"/>
              <a:t>f </a:t>
            </a:r>
            <a:r>
              <a:rPr lang="en-US" i="1" dirty="0" smtClean="0"/>
              <a:t>known</a:t>
            </a:r>
            <a:r>
              <a:rPr lang="en-US" dirty="0" smtClean="0"/>
              <a:t>  health significance.</a:t>
            </a:r>
          </a:p>
          <a:p>
            <a:endParaRPr lang="en-US" dirty="0"/>
          </a:p>
          <a:p>
            <a:r>
              <a:rPr lang="en-US" dirty="0" smtClean="0"/>
              <a:t>GOOD.  But beware of DOH warning about pathogens in unfiltered surface supplies.</a:t>
            </a:r>
          </a:p>
        </p:txBody>
      </p:sp>
    </p:spTree>
    <p:extLst>
      <p:ext uri="{BB962C8B-B14F-4D97-AF65-F5344CB8AC3E}">
        <p14:creationId xmlns:p14="http://schemas.microsoft.com/office/powerpoint/2010/main" val="132119429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exception 1: </a:t>
            </a:r>
            <a:r>
              <a:rPr lang="en-US" dirty="0" err="1" smtClean="0"/>
              <a:t>Tebuconazole</a:t>
            </a:r>
            <a:r>
              <a:rPr lang="en-US" dirty="0" smtClean="0"/>
              <a:t> at </a:t>
            </a:r>
            <a:r>
              <a:rPr lang="en-US" dirty="0" err="1" smtClean="0"/>
              <a:t>Waccabuc</a:t>
            </a:r>
            <a:endParaRPr lang="en-US" dirty="0"/>
          </a:p>
        </p:txBody>
      </p:sp>
      <p:sp>
        <p:nvSpPr>
          <p:cNvPr id="3" name="Content Placeholder 2"/>
          <p:cNvSpPr>
            <a:spLocks noGrp="1"/>
          </p:cNvSpPr>
          <p:nvPr>
            <p:ph idx="1"/>
          </p:nvPr>
        </p:nvSpPr>
        <p:spPr/>
        <p:txBody>
          <a:bodyPr/>
          <a:lstStyle/>
          <a:p>
            <a:endParaRPr lang="en-US" dirty="0" smtClean="0"/>
          </a:p>
          <a:p>
            <a:r>
              <a:rPr lang="en-US" dirty="0" smtClean="0"/>
              <a:t>Fungicide used on </a:t>
            </a:r>
            <a:r>
              <a:rPr lang="en-US" dirty="0" err="1" smtClean="0"/>
              <a:t>turfgrass</a:t>
            </a:r>
            <a:r>
              <a:rPr lang="en-US" dirty="0" smtClean="0"/>
              <a:t>.  Golf course?</a:t>
            </a:r>
            <a:endParaRPr lang="en-US" dirty="0"/>
          </a:p>
          <a:p>
            <a:endParaRPr lang="en-US" dirty="0" smtClean="0"/>
          </a:p>
          <a:p>
            <a:r>
              <a:rPr lang="en-US" dirty="0" smtClean="0"/>
              <a:t>Somewhat mobile and persistent in environment.</a:t>
            </a:r>
          </a:p>
          <a:p>
            <a:endParaRPr lang="en-US" dirty="0"/>
          </a:p>
          <a:p>
            <a:r>
              <a:rPr lang="en-US" dirty="0" smtClean="0"/>
              <a:t>Tiny trace amounts, between 0.01 ppb and 0.1 ppb.</a:t>
            </a:r>
          </a:p>
        </p:txBody>
      </p:sp>
    </p:spTree>
    <p:extLst>
      <p:ext uri="{BB962C8B-B14F-4D97-AF65-F5344CB8AC3E}">
        <p14:creationId xmlns:p14="http://schemas.microsoft.com/office/powerpoint/2010/main" val="182536845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exception 2:</a:t>
            </a:r>
            <a:br>
              <a:rPr lang="en-US" dirty="0" smtClean="0"/>
            </a:br>
            <a:r>
              <a:rPr lang="en-US" dirty="0" smtClean="0"/>
              <a:t>2,4-D at Buckingham</a:t>
            </a:r>
            <a:endParaRPr lang="en-US" dirty="0"/>
          </a:p>
        </p:txBody>
      </p:sp>
      <p:sp>
        <p:nvSpPr>
          <p:cNvPr id="3" name="Content Placeholder 2"/>
          <p:cNvSpPr>
            <a:spLocks noGrp="1"/>
          </p:cNvSpPr>
          <p:nvPr>
            <p:ph idx="1"/>
          </p:nvPr>
        </p:nvSpPr>
        <p:spPr/>
        <p:txBody>
          <a:bodyPr/>
          <a:lstStyle/>
          <a:p>
            <a:r>
              <a:rPr lang="en-US" dirty="0" smtClean="0"/>
              <a:t>Weed killer sold over the counter.  Very widely used.</a:t>
            </a:r>
          </a:p>
          <a:p>
            <a:endParaRPr lang="en-US" dirty="0"/>
          </a:p>
          <a:p>
            <a:r>
              <a:rPr lang="en-US" dirty="0" smtClean="0"/>
              <a:t>Small amounts 0.1-0.2 ppb.</a:t>
            </a:r>
          </a:p>
          <a:p>
            <a:endParaRPr lang="en-US" dirty="0"/>
          </a:p>
          <a:p>
            <a:r>
              <a:rPr lang="en-US" dirty="0" smtClean="0"/>
              <a:t>Very surprised that there were not more chemicals detected given the urban setting.</a:t>
            </a:r>
            <a:endParaRPr lang="en-US" dirty="0"/>
          </a:p>
        </p:txBody>
      </p:sp>
    </p:spTree>
    <p:extLst>
      <p:ext uri="{BB962C8B-B14F-4D97-AF65-F5344CB8AC3E}">
        <p14:creationId xmlns:p14="http://schemas.microsoft.com/office/powerpoint/2010/main" val="401507904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Atrazine and metolachlor at Sleepy Hollow Lake 1</a:t>
            </a:r>
            <a:endParaRPr lang="en-US" dirty="0"/>
          </a:p>
        </p:txBody>
      </p:sp>
      <p:sp>
        <p:nvSpPr>
          <p:cNvPr id="3" name="Content Placeholder 2"/>
          <p:cNvSpPr>
            <a:spLocks noGrp="1"/>
          </p:cNvSpPr>
          <p:nvPr>
            <p:ph idx="1"/>
          </p:nvPr>
        </p:nvSpPr>
        <p:spPr>
          <a:xfrm>
            <a:off x="504718" y="1763280"/>
            <a:ext cx="9336193" cy="4989600"/>
          </a:xfrm>
        </p:spPr>
        <p:txBody>
          <a:bodyPr/>
          <a:lstStyle/>
          <a:p>
            <a:r>
              <a:rPr lang="en-US" dirty="0" smtClean="0"/>
              <a:t>Agricultural herbicides, restricted, heavy use.</a:t>
            </a:r>
          </a:p>
          <a:p>
            <a:endParaRPr lang="en-US" dirty="0"/>
          </a:p>
          <a:p>
            <a:r>
              <a:rPr lang="en-US" dirty="0" smtClean="0"/>
              <a:t>Atrazine drinking water standard is 3 ppb.  Concern about cancer, endocrine disruption.</a:t>
            </a:r>
          </a:p>
          <a:p>
            <a:endParaRPr lang="en-US" dirty="0" smtClean="0"/>
          </a:p>
          <a:p>
            <a:r>
              <a:rPr lang="en-US" dirty="0" smtClean="0"/>
              <a:t>Metolachlor much less concern.</a:t>
            </a:r>
          </a:p>
          <a:p>
            <a:endParaRPr lang="en-US" dirty="0" smtClean="0"/>
          </a:p>
          <a:p>
            <a:endParaRPr lang="en-US" dirty="0" smtClean="0"/>
          </a:p>
          <a:p>
            <a:endParaRPr lang="en-US" dirty="0"/>
          </a:p>
        </p:txBody>
      </p:sp>
    </p:spTree>
    <p:extLst>
      <p:ext uri="{BB962C8B-B14F-4D97-AF65-F5344CB8AC3E}">
        <p14:creationId xmlns:p14="http://schemas.microsoft.com/office/powerpoint/2010/main" val="2290176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Atrazine and metolachlor at Sleepy Hollow Lake </a:t>
            </a:r>
            <a:r>
              <a:rPr lang="en-US" dirty="0" smtClean="0"/>
              <a:t>2</a:t>
            </a:r>
            <a:endParaRPr lang="en-US" dirty="0"/>
          </a:p>
        </p:txBody>
      </p:sp>
      <p:sp>
        <p:nvSpPr>
          <p:cNvPr id="3" name="Content Placeholder 2"/>
          <p:cNvSpPr>
            <a:spLocks noGrp="1"/>
          </p:cNvSpPr>
          <p:nvPr>
            <p:ph idx="1"/>
          </p:nvPr>
        </p:nvSpPr>
        <p:spPr/>
        <p:txBody>
          <a:bodyPr/>
          <a:lstStyle/>
          <a:p>
            <a:r>
              <a:rPr lang="en-US" dirty="0" smtClean="0"/>
              <a:t>Atrazine in the 0.2-0.5 range many samples.  Metolachlor up to 0.2 in fewer samples.</a:t>
            </a:r>
          </a:p>
          <a:p>
            <a:endParaRPr lang="en-US" dirty="0"/>
          </a:p>
          <a:p>
            <a:r>
              <a:rPr lang="en-US" dirty="0" smtClean="0"/>
              <a:t>Agricultural watershed.</a:t>
            </a:r>
          </a:p>
          <a:p>
            <a:endParaRPr lang="en-US" dirty="0"/>
          </a:p>
          <a:p>
            <a:r>
              <a:rPr lang="en-US" dirty="0" smtClean="0"/>
              <a:t>Also found in wells other upstate areas.  Half of 40 private wells we tested in Cortland county contained atrazine traces.</a:t>
            </a:r>
          </a:p>
        </p:txBody>
      </p:sp>
    </p:spTree>
    <p:extLst>
      <p:ext uri="{BB962C8B-B14F-4D97-AF65-F5344CB8AC3E}">
        <p14:creationId xmlns:p14="http://schemas.microsoft.com/office/powerpoint/2010/main" val="18820102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Atrazine and metolachlor at Sleepy Hollow Lake </a:t>
            </a:r>
            <a:r>
              <a:rPr lang="en-US" dirty="0" smtClean="0"/>
              <a:t>3</a:t>
            </a:r>
            <a:endParaRPr lang="en-US" dirty="0"/>
          </a:p>
        </p:txBody>
      </p:sp>
      <p:sp>
        <p:nvSpPr>
          <p:cNvPr id="3" name="Content Placeholder 2"/>
          <p:cNvSpPr>
            <a:spLocks noGrp="1"/>
          </p:cNvSpPr>
          <p:nvPr>
            <p:ph idx="1"/>
          </p:nvPr>
        </p:nvSpPr>
        <p:spPr/>
        <p:txBody>
          <a:bodyPr/>
          <a:lstStyle/>
          <a:p>
            <a:r>
              <a:rPr lang="en-US" dirty="0" smtClean="0"/>
              <a:t>Environmental breakdown products of atrazine and metolachlor in more samples than original chemicals at levels 0.025-0.1.</a:t>
            </a:r>
          </a:p>
          <a:p>
            <a:endParaRPr lang="en-US" dirty="0"/>
          </a:p>
          <a:p>
            <a:r>
              <a:rPr lang="en-US" dirty="0" smtClean="0"/>
              <a:t>Again they had to torture the lab machines to get better sensitivity than usual 0.1.</a:t>
            </a:r>
          </a:p>
          <a:p>
            <a:endParaRPr lang="en-US" dirty="0"/>
          </a:p>
          <a:p>
            <a:r>
              <a:rPr lang="en-US" dirty="0" smtClean="0"/>
              <a:t>This is also extremely common upstate.</a:t>
            </a:r>
          </a:p>
        </p:txBody>
      </p:sp>
    </p:spTree>
    <p:extLst>
      <p:ext uri="{BB962C8B-B14F-4D97-AF65-F5344CB8AC3E}">
        <p14:creationId xmlns:p14="http://schemas.microsoft.com/office/powerpoint/2010/main" val="31008570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Recap of results</a:t>
            </a:r>
            <a:endParaRPr lang="en-US" dirty="0"/>
          </a:p>
        </p:txBody>
      </p:sp>
      <p:sp>
        <p:nvSpPr>
          <p:cNvPr id="3" name="Content Placeholder 2"/>
          <p:cNvSpPr>
            <a:spLocks noGrp="1"/>
          </p:cNvSpPr>
          <p:nvPr>
            <p:ph idx="1"/>
          </p:nvPr>
        </p:nvSpPr>
        <p:spPr/>
        <p:txBody>
          <a:bodyPr/>
          <a:lstStyle/>
          <a:p>
            <a:r>
              <a:rPr lang="en-US" dirty="0"/>
              <a:t>Unsurprisingly clean </a:t>
            </a:r>
            <a:r>
              <a:rPr lang="en-US" dirty="0" err="1"/>
              <a:t>Petonia</a:t>
            </a:r>
            <a:r>
              <a:rPr lang="en-US" dirty="0"/>
              <a:t>.</a:t>
            </a:r>
          </a:p>
          <a:p>
            <a:r>
              <a:rPr lang="en-US" dirty="0" smtClean="0"/>
              <a:t>Surprisingly clean urban Buckingham.</a:t>
            </a:r>
          </a:p>
          <a:p>
            <a:r>
              <a:rPr lang="en-US" dirty="0" err="1" smtClean="0"/>
              <a:t>Waccabuc</a:t>
            </a:r>
            <a:r>
              <a:rPr lang="en-US" dirty="0" smtClean="0"/>
              <a:t> also quite clean, just one chemical of slight interest.</a:t>
            </a:r>
          </a:p>
          <a:p>
            <a:r>
              <a:rPr lang="en-US" dirty="0" smtClean="0"/>
              <a:t>Sleepy Hollow agricultural residues at typical levels, well below drinking water standards.</a:t>
            </a:r>
            <a:endParaRPr lang="en-US" dirty="0"/>
          </a:p>
        </p:txBody>
      </p:sp>
    </p:spTree>
    <p:extLst>
      <p:ext uri="{BB962C8B-B14F-4D97-AF65-F5344CB8AC3E}">
        <p14:creationId xmlns:p14="http://schemas.microsoft.com/office/powerpoint/2010/main" val="6725012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raw sculpture in Geneva La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3599" y="808037"/>
            <a:ext cx="3429000" cy="6000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356474" y="6206000"/>
            <a:ext cx="1873975" cy="646331"/>
          </a:xfrm>
          <a:prstGeom prst="rect">
            <a:avLst/>
          </a:prstGeom>
          <a:noFill/>
        </p:spPr>
        <p:txBody>
          <a:bodyPr wrap="none" rtlCol="0">
            <a:spAutoFit/>
          </a:bodyPr>
          <a:lstStyle/>
          <a:p>
            <a:r>
              <a:rPr lang="en-US" dirty="0" smtClean="0">
                <a:solidFill>
                  <a:schemeClr val="bg1"/>
                </a:solidFill>
              </a:rPr>
              <a:t>Geneva Lake,</a:t>
            </a:r>
          </a:p>
          <a:p>
            <a:r>
              <a:rPr lang="en-US" dirty="0" smtClean="0">
                <a:solidFill>
                  <a:schemeClr val="bg1"/>
                </a:solidFill>
              </a:rPr>
              <a:t>Littleton </a:t>
            </a:r>
            <a:r>
              <a:rPr lang="en-US" dirty="0">
                <a:solidFill>
                  <a:schemeClr val="bg1"/>
                </a:solidFill>
              </a:rPr>
              <a:t>C</a:t>
            </a:r>
            <a:r>
              <a:rPr lang="en-US" dirty="0" smtClean="0">
                <a:solidFill>
                  <a:schemeClr val="bg1"/>
                </a:solidFill>
              </a:rPr>
              <a:t>olorado</a:t>
            </a:r>
            <a:endParaRPr lang="en-US" dirty="0">
              <a:solidFill>
                <a:schemeClr val="bg1"/>
              </a:solidFill>
            </a:endParaRPr>
          </a:p>
        </p:txBody>
      </p:sp>
    </p:spTree>
    <p:extLst>
      <p:ext uri="{BB962C8B-B14F-4D97-AF65-F5344CB8AC3E}">
        <p14:creationId xmlns:p14="http://schemas.microsoft.com/office/powerpoint/2010/main" val="86746747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912" y="0"/>
            <a:ext cx="9048960" cy="1992600"/>
          </a:xfrm>
        </p:spPr>
        <p:txBody>
          <a:bodyPr/>
          <a:lstStyle/>
          <a:p>
            <a:pPr algn="l"/>
            <a:r>
              <a:rPr lang="en-US" sz="4400" dirty="0" smtClean="0"/>
              <a:t>Next</a:t>
            </a:r>
            <a:endParaRPr lang="en-US" sz="4400" dirty="0"/>
          </a:p>
        </p:txBody>
      </p:sp>
      <p:sp>
        <p:nvSpPr>
          <p:cNvPr id="3" name="Content Placeholder 2"/>
          <p:cNvSpPr>
            <a:spLocks noGrp="1"/>
          </p:cNvSpPr>
          <p:nvPr>
            <p:ph idx="1"/>
          </p:nvPr>
        </p:nvSpPr>
        <p:spPr>
          <a:xfrm>
            <a:off x="468312" y="1798637"/>
            <a:ext cx="9448800" cy="4989600"/>
          </a:xfrm>
        </p:spPr>
        <p:txBody>
          <a:bodyPr/>
          <a:lstStyle/>
          <a:p>
            <a:pPr marL="514350" indent="-514350">
              <a:buFontTx/>
              <a:buAutoNum type="arabicParenR"/>
            </a:pPr>
            <a:r>
              <a:rPr lang="en-US" dirty="0">
                <a:solidFill>
                  <a:srgbClr val="92D050"/>
                </a:solidFill>
              </a:rPr>
              <a:t>Interim report for review by volunteers and two DEC divisions</a:t>
            </a:r>
            <a:r>
              <a:rPr lang="en-US" dirty="0" smtClean="0">
                <a:solidFill>
                  <a:srgbClr val="92D050"/>
                </a:solidFill>
              </a:rPr>
              <a:t>.</a:t>
            </a:r>
            <a:br>
              <a:rPr lang="en-US" dirty="0" smtClean="0">
                <a:solidFill>
                  <a:srgbClr val="92D050"/>
                </a:solidFill>
              </a:rPr>
            </a:br>
            <a:endParaRPr lang="en-US" dirty="0">
              <a:solidFill>
                <a:srgbClr val="92D050"/>
              </a:solidFill>
            </a:endParaRPr>
          </a:p>
          <a:p>
            <a:pPr marL="514350" indent="-514350">
              <a:buAutoNum type="arabicParenR"/>
            </a:pPr>
            <a:r>
              <a:rPr lang="en-US" dirty="0" smtClean="0">
                <a:solidFill>
                  <a:srgbClr val="92D050"/>
                </a:solidFill>
              </a:rPr>
              <a:t>Another round?  Same lakes?</a:t>
            </a:r>
            <a:br>
              <a:rPr lang="en-US" dirty="0" smtClean="0">
                <a:solidFill>
                  <a:srgbClr val="92D050"/>
                </a:solidFill>
              </a:rPr>
            </a:br>
            <a:endParaRPr lang="en-US" dirty="0" smtClean="0">
              <a:solidFill>
                <a:srgbClr val="92D050"/>
              </a:solidFill>
            </a:endParaRPr>
          </a:p>
          <a:p>
            <a:pPr marL="514350" indent="-514350">
              <a:buAutoNum type="arabicParenR"/>
            </a:pPr>
            <a:r>
              <a:rPr lang="en-US" dirty="0" smtClean="0">
                <a:solidFill>
                  <a:srgbClr val="92D050"/>
                </a:solidFill>
              </a:rPr>
              <a:t>Different chemical list, more modern, more customized to a lake.</a:t>
            </a:r>
          </a:p>
          <a:p>
            <a:pPr marL="0" indent="0"/>
            <a:endParaRPr lang="en-US" dirty="0">
              <a:solidFill>
                <a:srgbClr val="92D050"/>
              </a:solidFill>
            </a:endParaRPr>
          </a:p>
        </p:txBody>
      </p:sp>
    </p:spTree>
    <p:extLst>
      <p:ext uri="{BB962C8B-B14F-4D97-AF65-F5344CB8AC3E}">
        <p14:creationId xmlns:p14="http://schemas.microsoft.com/office/powerpoint/2010/main" val="132829633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8512" y="2440210"/>
            <a:ext cx="5899948" cy="1569660"/>
          </a:xfrm>
          <a:prstGeom prst="rect">
            <a:avLst/>
          </a:prstGeom>
        </p:spPr>
        <p:txBody>
          <a:bodyPr wrap="none">
            <a:spAutoFit/>
          </a:bodyPr>
          <a:lstStyle/>
          <a:p>
            <a:r>
              <a:rPr lang="en-US" sz="9600" b="1" dirty="0" smtClean="0">
                <a:solidFill>
                  <a:schemeClr val="bg1">
                    <a:lumMod val="95000"/>
                  </a:schemeClr>
                </a:solidFill>
              </a:rPr>
              <a:t>Questions?</a:t>
            </a:r>
            <a:endParaRPr lang="en-US" sz="9600" b="1" dirty="0">
              <a:solidFill>
                <a:schemeClr val="bg1">
                  <a:lumMod val="95000"/>
                </a:schemeClr>
              </a:solidFill>
            </a:endParaRPr>
          </a:p>
        </p:txBody>
      </p:sp>
    </p:spTree>
    <p:extLst>
      <p:ext uri="{BB962C8B-B14F-4D97-AF65-F5344CB8AC3E}">
        <p14:creationId xmlns:p14="http://schemas.microsoft.com/office/powerpoint/2010/main" val="24029261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Sp="0">
  <p:cSld name="page30">
    <p:spTree>
      <p:nvGrpSpPr>
        <p:cNvPr id="1" name=""/>
        <p:cNvGrpSpPr/>
        <p:nvPr/>
      </p:nvGrpSpPr>
      <p:grpSpPr>
        <a:xfrm>
          <a:off x="0" y="0"/>
          <a:ext cx="0" cy="0"/>
          <a:chOff x="0" y="0"/>
          <a:chExt cx="0" cy="0"/>
        </a:xfrm>
      </p:grpSpPr>
      <p:sp>
        <p:nvSpPr>
          <p:cNvPr id="2" name="Freeform 1"/>
          <p:cNvSpPr/>
          <p:nvPr/>
        </p:nvSpPr>
        <p:spPr>
          <a:xfrm>
            <a:off x="392040" y="0"/>
            <a:ext cx="9074160" cy="126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600" b="0" i="0" u="none" strike="noStrike" baseline="0"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rPr>
              <a:t>Thanks to,</a:t>
            </a:r>
            <a:r>
              <a:rPr lang="en-US" sz="3600" b="0" i="0" u="none" strike="noStrike" dirty="0" smtClean="0">
                <a:ln>
                  <a:noFill/>
                </a:ln>
                <a:solidFill>
                  <a:srgbClr val="86D1EC"/>
                </a:solidFill>
                <a:effectLst>
                  <a:outerShdw dist="17961" dir="2700000">
                    <a:scrgbClr r="0" g="0" b="0"/>
                  </a:outerShdw>
                </a:effectLst>
                <a:latin typeface="Arial" pitchFamily="18"/>
                <a:ea typeface="Bitstream Vera Sans" pitchFamily="2"/>
                <a:cs typeface="Bitstream Vera Sans" pitchFamily="2"/>
              </a:rPr>
              <a:t> besides samplers thanked earlier</a:t>
            </a:r>
            <a:endParaRPr lang="en-US" sz="3600" b="0" i="0" u="none" strike="noStrike" baseline="0" dirty="0">
              <a:ln>
                <a:noFill/>
              </a:ln>
              <a:solidFill>
                <a:srgbClr val="86D1EC"/>
              </a:solidFill>
              <a:effectLst>
                <a:outerShdw dist="17961" dir="2700000">
                  <a:scrgbClr r="0" g="0" b="0"/>
                </a:outerShdw>
              </a:effectLst>
              <a:latin typeface="Arial" pitchFamily="18"/>
              <a:ea typeface="Bitstream Vera Sans" pitchFamily="2"/>
              <a:cs typeface="Bitstream Vera Sans" pitchFamily="2"/>
            </a:endParaRPr>
          </a:p>
        </p:txBody>
      </p:sp>
      <p:sp>
        <p:nvSpPr>
          <p:cNvPr id="3" name="Freeform 2"/>
          <p:cNvSpPr/>
          <p:nvPr/>
        </p:nvSpPr>
        <p:spPr>
          <a:xfrm>
            <a:off x="468360" y="960437"/>
            <a:ext cx="9069480" cy="60199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b="0" i="0" u="none" strike="noStrike" baseline="0" dirty="0">
                <a:ln>
                  <a:noFill/>
                </a:ln>
                <a:solidFill>
                  <a:srgbClr val="A5A5E9"/>
                </a:solidFill>
                <a:effectLst>
                  <a:outerShdw dist="17961" dir="2700000">
                    <a:scrgbClr r="0" g="0" b="0"/>
                  </a:outerShdw>
                </a:effectLst>
                <a:latin typeface="Arial" pitchFamily="18"/>
                <a:ea typeface="Bitstream Vera Sans" pitchFamily="2"/>
                <a:cs typeface="Bitstream Vera Sans" pitchFamily="2"/>
              </a:rPr>
              <a:t>Funding</a:t>
            </a:r>
            <a:r>
              <a:rPr lang="en-US" sz="23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rPr>
              <a:t> NYS </a:t>
            </a:r>
            <a:r>
              <a:rPr lang="en-US" sz="23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DEC</a:t>
            </a:r>
          </a:p>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DEC Division of Water: Scott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Kishbaugh</a:t>
            </a:r>
            <a:endParaRPr lang="en-US" sz="23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dirty="0" smtClean="0">
                <a:solidFill>
                  <a:schemeClr val="tx2">
                    <a:lumMod val="40000"/>
                    <a:lumOff val="60000"/>
                  </a:schemeClr>
                </a:solidFill>
                <a:effectLst>
                  <a:outerShdw dist="17961" dir="2700000">
                    <a:scrgbClr r="0" g="0" b="0"/>
                  </a:outerShdw>
                </a:effectLst>
                <a:latin typeface="Arial" pitchFamily="18"/>
                <a:ea typeface="Bitstream Vera Sans" pitchFamily="2"/>
                <a:cs typeface="Bitstream Vera Sans" pitchFamily="2"/>
              </a:rPr>
              <a:t>Laboratory Analysis:</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DEC Division of Air, Pete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Furdyna</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and Christine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VanPatten</a:t>
            </a:r>
            <a:endParaRPr lang="en-US" sz="23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Cornell project leads: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Tammo</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Steenhuis</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and Brian Richards</a:t>
            </a:r>
            <a:r>
              <a:rPr lang="en-US" sz="23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a:t>
            </a:r>
          </a:p>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DEC Pest Management Bureau Staff: Luanne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Whitbeck</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(retired), Jason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Pelton</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Scott </a:t>
            </a:r>
            <a:r>
              <a:rPr lang="en-US" sz="23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Menrath</a:t>
            </a: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
            </a:r>
            <a:b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br>
            <a:endPar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endParaRPr>
          </a:p>
          <a:p>
            <a:pPr marL="0" marR="0" lvl="0" indent="0" algn="l" rtl="0" hangingPunct="1">
              <a:lnSpc>
                <a:spcPct val="100000"/>
              </a:lnSpc>
              <a:spcBef>
                <a:spcPts val="649"/>
              </a:spcBef>
              <a:spcAft>
                <a:spcPts val="0"/>
              </a:spcAft>
              <a:buSzPts val="2672"/>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2300" dirty="0" smtClean="0">
                <a:solidFill>
                  <a:srgbClr val="FFFFFF"/>
                </a:solidFill>
                <a:effectLst>
                  <a:outerShdw dist="17961" dir="2700000">
                    <a:scrgbClr r="0" g="0" b="0"/>
                  </a:outerShdw>
                </a:effectLst>
                <a:latin typeface="Arial" pitchFamily="18"/>
                <a:ea typeface="Bitstream Vera Sans" pitchFamily="2"/>
                <a:cs typeface="Bitstream Vera Sans" pitchFamily="2"/>
              </a:rPr>
              <a:t>Dean Long who I think is behind this.</a:t>
            </a:r>
            <a:endParaRPr lang="en-US" sz="23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719" y="537013"/>
            <a:ext cx="9050400" cy="778893"/>
          </a:xfrm>
        </p:spPr>
        <p:txBody>
          <a:bodyPr wrap="square">
            <a:spAutoFit/>
          </a:bodyPr>
          <a:lstStyle>
            <a:defPPr lvl="0">
              <a:buNone/>
            </a:defPPr>
            <a:lvl1pPr lvl="0">
              <a:buNone/>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r>
              <a:rPr lang="en-US" sz="4400" dirty="0" smtClean="0"/>
              <a:t>Thank You!</a:t>
            </a:r>
            <a:endParaRPr lang="en-US" sz="4400" dirty="0"/>
          </a:p>
        </p:txBody>
      </p:sp>
      <p:pic>
        <p:nvPicPr>
          <p:cNvPr id="4" name="Picture 3" descr="Rt 90 Kinney Gulf steep fields top SMALL.jpg"/>
          <p:cNvPicPr>
            <a:picLocks noChangeAspect="1"/>
          </p:cNvPicPr>
          <p:nvPr/>
        </p:nvPicPr>
        <p:blipFill>
          <a:blip r:embed="rId3" cstate="print"/>
          <a:stretch>
            <a:fillRect/>
          </a:stretch>
        </p:blipFill>
        <p:spPr>
          <a:xfrm>
            <a:off x="2144711" y="1493837"/>
            <a:ext cx="7961412" cy="6065838"/>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name="page29">
    <p:spTree>
      <p:nvGrpSpPr>
        <p:cNvPr id="1" name=""/>
        <p:cNvGrpSpPr/>
        <p:nvPr/>
      </p:nvGrpSpPr>
      <p:grpSpPr>
        <a:xfrm>
          <a:off x="0" y="0"/>
          <a:ext cx="0" cy="0"/>
          <a:chOff x="0" y="0"/>
          <a:chExt cx="0" cy="0"/>
        </a:xfrm>
      </p:grpSpPr>
      <p:sp>
        <p:nvSpPr>
          <p:cNvPr id="2" name="Freeform 1"/>
          <p:cNvSpPr/>
          <p:nvPr/>
        </p:nvSpPr>
        <p:spPr>
          <a:xfrm>
            <a:off x="504719" y="306360"/>
            <a:ext cx="9074160" cy="126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ctr"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ctr" rtl="0" hangingPunct="1">
              <a:lnSpc>
                <a:spcPct val="100000"/>
              </a:lnSpc>
              <a:spcBef>
                <a:spcPts val="0"/>
              </a:spcBef>
              <a:spcAft>
                <a:spcPts val="0"/>
              </a:spcAft>
              <a:buNone/>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4000" b="0" i="0" u="none" strike="noStrike" baseline="0">
                <a:ln>
                  <a:noFill/>
                </a:ln>
                <a:solidFill>
                  <a:srgbClr val="86D1EC"/>
                </a:solidFill>
                <a:effectLst>
                  <a:outerShdw dist="17961" dir="2700000">
                    <a:scrgbClr r="0" g="0" b="0"/>
                  </a:outerShdw>
                </a:effectLst>
                <a:latin typeface="Arial" pitchFamily="18"/>
                <a:ea typeface="Bitstream Vera Sans" pitchFamily="2"/>
                <a:cs typeface="Bitstream Vera Sans" pitchFamily="2"/>
              </a:rPr>
              <a:t>Contacts</a:t>
            </a:r>
          </a:p>
        </p:txBody>
      </p:sp>
      <p:sp>
        <p:nvSpPr>
          <p:cNvPr id="3" name="Freeform 2"/>
          <p:cNvSpPr/>
          <p:nvPr/>
        </p:nvSpPr>
        <p:spPr>
          <a:xfrm>
            <a:off x="504719" y="1763639"/>
            <a:ext cx="9074160" cy="262579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0" tIns="0" rIns="0" bIns="0" anchor="t" anchorCtr="0" compatLnSpc="1"/>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pPr marL="0" marR="0" lvl="0" indent="0" algn="l" rtl="0" hangingPunct="1">
              <a:lnSpc>
                <a:spcPct val="100000"/>
              </a:lnSpc>
              <a:spcBef>
                <a:spcPts val="873"/>
              </a:spcBef>
              <a:spcAft>
                <a:spcPts val="0"/>
              </a:spcAft>
              <a:buSzPts val="3600"/>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rPr>
              <a:t> </a:t>
            </a:r>
            <a:r>
              <a:rPr lang="en-US" sz="35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Steve </a:t>
            </a:r>
            <a:r>
              <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rPr>
              <a:t>Pacenka (sp17@cornell.edu)</a:t>
            </a:r>
          </a:p>
          <a:p>
            <a:pPr marL="0" marR="0" lvl="0" indent="0" algn="l" rtl="0" hangingPunct="1">
              <a:lnSpc>
                <a:spcPct val="100000"/>
              </a:lnSpc>
              <a:spcBef>
                <a:spcPts val="873"/>
              </a:spcBef>
              <a:spcAft>
                <a:spcPts val="0"/>
              </a:spcAft>
              <a:buSzPts val="3600"/>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rPr>
              <a:t> Tammo Steenhuis (</a:t>
            </a:r>
            <a:r>
              <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hlinkClick r:id="rId4"/>
              </a:rPr>
              <a:t>tss1@cornell.edu</a:t>
            </a:r>
            <a:r>
              <a:rPr lang="en-US" sz="35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a:t>
            </a:r>
          </a:p>
          <a:p>
            <a:pPr marL="0" marR="0" lvl="0" indent="0" algn="l" rtl="0" hangingPunct="1">
              <a:lnSpc>
                <a:spcPct val="100000"/>
              </a:lnSpc>
              <a:spcBef>
                <a:spcPts val="873"/>
              </a:spcBef>
              <a:spcAft>
                <a:spcPts val="0"/>
              </a:spcAft>
              <a:buSzPts val="3600"/>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500" dirty="0" smtClean="0">
                <a:solidFill>
                  <a:srgbClr val="FFFFFF"/>
                </a:solidFill>
                <a:effectLst>
                  <a:outerShdw dist="17961" dir="2700000">
                    <a:scrgbClr r="0" g="0" b="0"/>
                  </a:outerShdw>
                </a:effectLst>
                <a:latin typeface="Arial" pitchFamily="18"/>
                <a:ea typeface="Bitstream Vera Sans" pitchFamily="2"/>
                <a:cs typeface="Bitstream Vera Sans" pitchFamily="2"/>
              </a:rPr>
              <a:t> Jason </a:t>
            </a:r>
            <a:r>
              <a:rPr lang="en-US" sz="3500" dirty="0" err="1" smtClean="0">
                <a:solidFill>
                  <a:srgbClr val="FFFFFF"/>
                </a:solidFill>
                <a:effectLst>
                  <a:outerShdw dist="17961" dir="2700000">
                    <a:scrgbClr r="0" g="0" b="0"/>
                  </a:outerShdw>
                </a:effectLst>
                <a:latin typeface="Arial" pitchFamily="18"/>
                <a:ea typeface="Bitstream Vera Sans" pitchFamily="2"/>
                <a:cs typeface="Bitstream Vera Sans" pitchFamily="2"/>
              </a:rPr>
              <a:t>Pelton</a:t>
            </a:r>
            <a:r>
              <a:rPr lang="en-US" sz="3500" dirty="0" smtClean="0">
                <a:solidFill>
                  <a:srgbClr val="FFFFFF"/>
                </a:solidFill>
                <a:effectLst>
                  <a:outerShdw dist="17961" dir="2700000">
                    <a:scrgbClr r="0" g="0" b="0"/>
                  </a:outerShdw>
                </a:effectLst>
                <a:latin typeface="Arial" pitchFamily="18"/>
                <a:ea typeface="Bitstream Vera Sans" pitchFamily="2"/>
                <a:cs typeface="Bitstream Vera Sans" pitchFamily="2"/>
              </a:rPr>
              <a:t> (jason.pelton@dec.ny.gov)</a:t>
            </a:r>
          </a:p>
          <a:p>
            <a:pPr marL="0" marR="0" lvl="0" indent="0" algn="l" rtl="0" hangingPunct="1">
              <a:lnSpc>
                <a:spcPct val="100000"/>
              </a:lnSpc>
              <a:spcBef>
                <a:spcPts val="873"/>
              </a:spcBef>
              <a:spcAft>
                <a:spcPts val="0"/>
              </a:spcAft>
              <a:buSzPts val="3600"/>
              <a:buBlip>
                <a:blip r:embed="rId3"/>
              </a:buBlip>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r>
              <a:rPr lang="en-US" sz="3500" b="0" i="0" u="none" strike="noStrike" baseline="0"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 Scott</a:t>
            </a:r>
            <a:r>
              <a:rPr lang="en-US" sz="3500" b="0" i="0" u="none" strike="noStrike" dirty="0"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 </a:t>
            </a:r>
            <a:r>
              <a:rPr lang="en-US" sz="3500" b="0" i="0" u="none" strike="noStrike" dirty="0" err="1" smtClean="0">
                <a:ln>
                  <a:noFill/>
                </a:ln>
                <a:solidFill>
                  <a:srgbClr val="FFFFFF"/>
                </a:solidFill>
                <a:effectLst>
                  <a:outerShdw dist="17961" dir="2700000">
                    <a:scrgbClr r="0" g="0" b="0"/>
                  </a:outerShdw>
                </a:effectLst>
                <a:latin typeface="Arial" pitchFamily="18"/>
                <a:ea typeface="Bitstream Vera Sans" pitchFamily="2"/>
                <a:cs typeface="Bitstream Vera Sans" pitchFamily="2"/>
              </a:rPr>
              <a:t>Kishbaugh</a:t>
            </a:r>
            <a:endPar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a:p>
            <a:pPr marL="353880" marR="0" lvl="0" indent="-353880" algn="l" rtl="0" hangingPunct="1">
              <a:lnSpc>
                <a:spcPct val="100000"/>
              </a:lnSpc>
              <a:spcBef>
                <a:spcPts val="873"/>
              </a:spcBef>
              <a:spcAft>
                <a:spcPts val="0"/>
              </a:spcAft>
              <a:buNone/>
              <a:tabLst>
                <a:tab pos="353880" algn="l"/>
                <a:tab pos="811080" algn="l"/>
                <a:tab pos="1268280" algn="l"/>
                <a:tab pos="1725479" algn="l"/>
                <a:tab pos="2182680" algn="l"/>
                <a:tab pos="2639880" algn="l"/>
                <a:tab pos="3097079" algn="l"/>
                <a:tab pos="3554280" algn="l"/>
                <a:tab pos="4011480" algn="l"/>
                <a:tab pos="4468680" algn="l"/>
                <a:tab pos="4925880" algn="l"/>
                <a:tab pos="5383080" algn="l"/>
                <a:tab pos="5840279" algn="l"/>
                <a:tab pos="6297480" algn="l"/>
                <a:tab pos="6754679" algn="l"/>
                <a:tab pos="7211880" algn="l"/>
                <a:tab pos="7669080" algn="l"/>
                <a:tab pos="8126280" algn="l"/>
                <a:tab pos="8583480" algn="l"/>
                <a:tab pos="9040680" algn="l"/>
                <a:tab pos="9497880" algn="l"/>
              </a:tabLst>
            </a:pPr>
            <a:endPar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a:p>
            <a:pPr marL="353880" marR="0" lvl="0" indent="-353880" algn="l" rtl="0" hangingPunct="1">
              <a:lnSpc>
                <a:spcPct val="100000"/>
              </a:lnSpc>
              <a:spcBef>
                <a:spcPts val="873"/>
              </a:spcBef>
              <a:spcAft>
                <a:spcPts val="0"/>
              </a:spcAft>
              <a:buNone/>
              <a:tabLst>
                <a:tab pos="353880" algn="l"/>
                <a:tab pos="811080" algn="l"/>
                <a:tab pos="1268280" algn="l"/>
                <a:tab pos="1725479" algn="l"/>
                <a:tab pos="2182680" algn="l"/>
                <a:tab pos="2639880" algn="l"/>
                <a:tab pos="3097079" algn="l"/>
                <a:tab pos="3554280" algn="l"/>
                <a:tab pos="4011480" algn="l"/>
                <a:tab pos="4468680" algn="l"/>
                <a:tab pos="4925880" algn="l"/>
                <a:tab pos="5383080" algn="l"/>
                <a:tab pos="5840279" algn="l"/>
                <a:tab pos="6297480" algn="l"/>
                <a:tab pos="6754679" algn="l"/>
                <a:tab pos="7211880" algn="l"/>
                <a:tab pos="7669080" algn="l"/>
                <a:tab pos="8126280" algn="l"/>
                <a:tab pos="8583480" algn="l"/>
                <a:tab pos="9040680" algn="l"/>
                <a:tab pos="9497880" algn="l"/>
              </a:tabLst>
            </a:pPr>
            <a:r>
              <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rPr>
              <a:t>http://soilandwater.bee.cornell.edu/Research/pesticides/‏</a:t>
            </a:r>
          </a:p>
          <a:p>
            <a:pPr marL="353880" marR="0" lvl="0" indent="-353880" algn="l" rtl="0" hangingPunct="1">
              <a:lnSpc>
                <a:spcPct val="100000"/>
              </a:lnSpc>
              <a:spcBef>
                <a:spcPts val="873"/>
              </a:spcBef>
              <a:spcAft>
                <a:spcPts val="0"/>
              </a:spcAft>
              <a:buNone/>
              <a:tabLst>
                <a:tab pos="353880" algn="l"/>
                <a:tab pos="811080" algn="l"/>
                <a:tab pos="1268280" algn="l"/>
                <a:tab pos="1725479" algn="l"/>
                <a:tab pos="2182680" algn="l"/>
                <a:tab pos="2639880" algn="l"/>
                <a:tab pos="3097079" algn="l"/>
                <a:tab pos="3554280" algn="l"/>
                <a:tab pos="4011480" algn="l"/>
                <a:tab pos="4468680" algn="l"/>
                <a:tab pos="4925880" algn="l"/>
                <a:tab pos="5383080" algn="l"/>
                <a:tab pos="5840279" algn="l"/>
                <a:tab pos="6297480" algn="l"/>
                <a:tab pos="6754679" algn="l"/>
                <a:tab pos="7211880" algn="l"/>
                <a:tab pos="7669080" algn="l"/>
                <a:tab pos="8126280" algn="l"/>
                <a:tab pos="8583480" algn="l"/>
                <a:tab pos="9040680" algn="l"/>
                <a:tab pos="9497880" algn="l"/>
              </a:tabLst>
            </a:pPr>
            <a:endParaRPr lang="en-US" sz="3500" b="0" i="0" u="none" strike="noStrike" baseline="0" dirty="0">
              <a:ln>
                <a:noFill/>
              </a:ln>
              <a:solidFill>
                <a:srgbClr val="FFFFFF"/>
              </a:solidFill>
              <a:effectLst>
                <a:outerShdw dist="17961" dir="2700000">
                  <a:scrgbClr r="0" g="0" b="0"/>
                </a:outerShdw>
              </a:effectLst>
              <a:latin typeface="Arial" pitchFamily="18"/>
              <a:ea typeface="Bitstream Vera Sans" pitchFamily="2"/>
              <a:cs typeface="Bitstream Vera Sans" pitchFamily="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579437"/>
            <a:ext cx="9048960" cy="1992600"/>
          </a:xfrm>
        </p:spPr>
        <p:txBody>
          <a:bodyPr/>
          <a:lstStyle/>
          <a:p>
            <a:r>
              <a:rPr lang="en-US" dirty="0" smtClean="0"/>
              <a:t>Outline</a:t>
            </a:r>
            <a:endParaRPr lang="en-US" dirty="0"/>
          </a:p>
        </p:txBody>
      </p:sp>
      <p:sp>
        <p:nvSpPr>
          <p:cNvPr id="3" name="Content Placeholder 2"/>
          <p:cNvSpPr>
            <a:spLocks noGrp="1"/>
          </p:cNvSpPr>
          <p:nvPr>
            <p:ph idx="1"/>
          </p:nvPr>
        </p:nvSpPr>
        <p:spPr>
          <a:xfrm>
            <a:off x="392112" y="2255837"/>
            <a:ext cx="9047160" cy="4989600"/>
          </a:xfrm>
        </p:spPr>
        <p:txBody>
          <a:bodyPr/>
          <a:lstStyle/>
          <a:p>
            <a:r>
              <a:rPr lang="en-US" dirty="0" smtClean="0"/>
              <a:t>Brief background about pesticide use and control</a:t>
            </a:r>
          </a:p>
          <a:p>
            <a:r>
              <a:rPr lang="en-US" dirty="0" smtClean="0"/>
              <a:t>Four-lake pilot test</a:t>
            </a:r>
          </a:p>
          <a:p>
            <a:r>
              <a:rPr lang="en-US" dirty="0" smtClean="0"/>
              <a:t>Pesticides tested for</a:t>
            </a:r>
          </a:p>
          <a:p>
            <a:r>
              <a:rPr lang="en-US" dirty="0" smtClean="0"/>
              <a:t>Results</a:t>
            </a:r>
          </a:p>
          <a:p>
            <a:r>
              <a:rPr lang="en-US" dirty="0" smtClean="0"/>
              <a:t>Premature </a:t>
            </a:r>
            <a:r>
              <a:rPr lang="en-US" dirty="0"/>
              <a:t>i</a:t>
            </a:r>
            <a:r>
              <a:rPr lang="en-US" dirty="0" smtClean="0"/>
              <a:t>nterpretations</a:t>
            </a:r>
            <a:endParaRPr lang="en-US" dirty="0"/>
          </a:p>
        </p:txBody>
      </p:sp>
    </p:spTree>
    <p:extLst>
      <p:ext uri="{BB962C8B-B14F-4D97-AF65-F5344CB8AC3E}">
        <p14:creationId xmlns:p14="http://schemas.microsoft.com/office/powerpoint/2010/main" val="218705253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t>Pesticides used broadly, intensely in places</a:t>
            </a:r>
            <a:endParaRPr lang="en-US" sz="32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2105" y="1417637"/>
            <a:ext cx="7077207" cy="5582412"/>
          </a:xfrm>
          <a:prstGeom prst="rect">
            <a:avLst/>
          </a:prstGeom>
        </p:spPr>
      </p:pic>
    </p:spTree>
    <p:extLst>
      <p:ext uri="{BB962C8B-B14F-4D97-AF65-F5344CB8AC3E}">
        <p14:creationId xmlns:p14="http://schemas.microsoft.com/office/powerpoint/2010/main" val="3894364740"/>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pesticide use</a:t>
            </a:r>
            <a:endParaRPr lang="en-US" dirty="0"/>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15313"/>
          <a:stretch/>
        </p:blipFill>
        <p:spPr>
          <a:xfrm>
            <a:off x="696912" y="1657667"/>
            <a:ext cx="8618220" cy="4572000"/>
          </a:xfrm>
        </p:spPr>
      </p:pic>
      <p:sp>
        <p:nvSpPr>
          <p:cNvPr id="5" name="Rectangle 4"/>
          <p:cNvSpPr/>
          <p:nvPr/>
        </p:nvSpPr>
        <p:spPr>
          <a:xfrm>
            <a:off x="6488112" y="5684837"/>
            <a:ext cx="27432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39026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Lakes as sentinels:</a:t>
            </a:r>
            <a:br>
              <a:rPr lang="en-US" sz="3600" dirty="0" smtClean="0"/>
            </a:br>
            <a:r>
              <a:rPr lang="en-US" sz="3600" dirty="0" smtClean="0"/>
              <a:t>Canaries, welcome to the coal mine</a:t>
            </a:r>
            <a:endParaRPr lang="en-US" sz="3600" dirty="0"/>
          </a:p>
        </p:txBody>
      </p:sp>
      <p:pic>
        <p:nvPicPr>
          <p:cNvPr id="1026" name="Picture 2" descr="http://tvbythenumbers.zap2it.com/wp-content/uploads/2010/09/canary_coal_min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8700" y="2484425"/>
            <a:ext cx="5715000" cy="3441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11620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2" y="198437"/>
            <a:ext cx="9048960" cy="1992600"/>
          </a:xfrm>
        </p:spPr>
        <p:txBody>
          <a:bodyPr/>
          <a:lstStyle/>
          <a:p>
            <a:r>
              <a:rPr lang="en-US" dirty="0" smtClean="0"/>
              <a:t>Near-Shore Lake Sampling</a:t>
            </a:r>
            <a:endParaRPr lang="en-US" dirty="0"/>
          </a:p>
        </p:txBody>
      </p:sp>
      <p:sp>
        <p:nvSpPr>
          <p:cNvPr id="3" name="Content Placeholder 2"/>
          <p:cNvSpPr>
            <a:spLocks noGrp="1"/>
          </p:cNvSpPr>
          <p:nvPr>
            <p:ph idx="1"/>
          </p:nvPr>
        </p:nvSpPr>
        <p:spPr/>
        <p:txBody>
          <a:bodyPr/>
          <a:lstStyle/>
          <a:p>
            <a:r>
              <a:rPr lang="en-US" dirty="0" smtClean="0">
                <a:solidFill>
                  <a:srgbClr val="FFFF00"/>
                </a:solidFill>
              </a:rPr>
              <a:t>Objective</a:t>
            </a:r>
            <a:r>
              <a:rPr lang="en-US" i="1" dirty="0" smtClean="0">
                <a:solidFill>
                  <a:srgbClr val="FFFF00"/>
                </a:solidFill>
              </a:rPr>
              <a:t> </a:t>
            </a:r>
          </a:p>
          <a:p>
            <a:r>
              <a:rPr lang="en-US" i="1" dirty="0" smtClean="0">
                <a:solidFill>
                  <a:schemeClr val="bg1"/>
                </a:solidFill>
              </a:rPr>
              <a:t>Measure potential pesticide exposure of private lakeshore residential water systems that use lake intakes</a:t>
            </a:r>
          </a:p>
          <a:p>
            <a:r>
              <a:rPr lang="en-US" dirty="0" smtClean="0">
                <a:solidFill>
                  <a:srgbClr val="FFFF00"/>
                </a:solidFill>
              </a:rPr>
              <a:t>Piloting</a:t>
            </a:r>
            <a:endParaRPr lang="en-US" i="1" dirty="0" smtClean="0">
              <a:solidFill>
                <a:srgbClr val="FFFF00"/>
              </a:solidFill>
            </a:endParaRPr>
          </a:p>
          <a:p>
            <a:r>
              <a:rPr lang="en-US" dirty="0" smtClean="0">
                <a:solidFill>
                  <a:schemeClr val="bg1"/>
                </a:solidFill>
              </a:rPr>
              <a:t>Sampling near-shore shallow areas (representing intake areas) in four lakes via FOLA volunteers. No intakes these lakes.</a:t>
            </a:r>
          </a:p>
          <a:p>
            <a:endParaRPr lang="en-US" dirty="0" smtClean="0">
              <a:solidFill>
                <a:schemeClr val="bg1"/>
              </a:solidFill>
            </a:endParaRPr>
          </a:p>
          <a:p>
            <a:endParaRPr lang="en-US" i="1" dirty="0">
              <a:solidFill>
                <a:srgbClr val="FFFF00"/>
              </a:solidFill>
            </a:endParaRPr>
          </a:p>
        </p:txBody>
      </p:sp>
    </p:spTree>
    <p:extLst>
      <p:ext uri="{BB962C8B-B14F-4D97-AF65-F5344CB8AC3E}">
        <p14:creationId xmlns:p14="http://schemas.microsoft.com/office/powerpoint/2010/main" val="101670858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Lakes in the Pilot Test</a:t>
            </a:r>
            <a:endParaRPr lang="en-US" dirty="0"/>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9026" r="5548"/>
          <a:stretch/>
        </p:blipFill>
        <p:spPr>
          <a:xfrm>
            <a:off x="1005840" y="1435925"/>
            <a:ext cx="8412480" cy="5925312"/>
          </a:xfrm>
          <a:prstGeom prst="rect">
            <a:avLst/>
          </a:prstGeom>
        </p:spPr>
      </p:pic>
    </p:spTree>
    <p:extLst>
      <p:ext uri="{BB962C8B-B14F-4D97-AF65-F5344CB8AC3E}">
        <p14:creationId xmlns:p14="http://schemas.microsoft.com/office/powerpoint/2010/main" val="34344045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38* thanks to 2013 samplers</a:t>
            </a:r>
            <a:endParaRPr lang="en-US" dirty="0"/>
          </a:p>
        </p:txBody>
      </p:sp>
      <p:sp>
        <p:nvSpPr>
          <p:cNvPr id="5" name="Content Placeholder 4"/>
          <p:cNvSpPr>
            <a:spLocks noGrp="1"/>
          </p:cNvSpPr>
          <p:nvPr>
            <p:ph idx="1"/>
          </p:nvPr>
        </p:nvSpPr>
        <p:spPr/>
        <p:txBody>
          <a:bodyPr/>
          <a:lstStyle/>
          <a:p>
            <a:r>
              <a:rPr lang="en-US" sz="3200" dirty="0" smtClean="0"/>
              <a:t>Laurel Mann, Sleepy Hollow Lake (Greene Co)</a:t>
            </a:r>
            <a:br>
              <a:rPr lang="en-US" sz="3200" dirty="0" smtClean="0"/>
            </a:br>
            <a:endParaRPr lang="en-US" sz="3200" dirty="0" smtClean="0"/>
          </a:p>
          <a:p>
            <a:r>
              <a:rPr lang="en-US" sz="3200" dirty="0" smtClean="0"/>
              <a:t>Jan Andersen, Lake </a:t>
            </a:r>
            <a:r>
              <a:rPr lang="en-US" sz="3200" dirty="0" err="1" smtClean="0"/>
              <a:t>Waccabuc</a:t>
            </a:r>
            <a:r>
              <a:rPr lang="en-US" sz="3200" dirty="0" smtClean="0"/>
              <a:t> (Westchester)</a:t>
            </a:r>
            <a:br>
              <a:rPr lang="en-US" sz="3200" dirty="0" smtClean="0"/>
            </a:br>
            <a:endParaRPr lang="en-US" sz="3200" dirty="0"/>
          </a:p>
          <a:p>
            <a:r>
              <a:rPr lang="en-US" sz="3200" dirty="0" smtClean="0"/>
              <a:t>Harry </a:t>
            </a:r>
            <a:r>
              <a:rPr lang="en-US" sz="3200" dirty="0" err="1" smtClean="0"/>
              <a:t>Ermides</a:t>
            </a:r>
            <a:r>
              <a:rPr lang="en-US" sz="3200" dirty="0" smtClean="0"/>
              <a:t>, Buckingham Pond (Albany)</a:t>
            </a:r>
            <a:br>
              <a:rPr lang="en-US" sz="3200" dirty="0" smtClean="0"/>
            </a:br>
            <a:endParaRPr lang="en-US" sz="3200" dirty="0" smtClean="0"/>
          </a:p>
          <a:p>
            <a:r>
              <a:rPr lang="en-US" sz="3200" dirty="0" smtClean="0"/>
              <a:t>Bruce &amp; Judi Myers, Lake </a:t>
            </a:r>
            <a:r>
              <a:rPr lang="en-US" sz="3200" dirty="0" err="1" smtClean="0"/>
              <a:t>Petonia</a:t>
            </a:r>
            <a:r>
              <a:rPr lang="en-US" sz="3200" dirty="0" smtClean="0"/>
              <a:t> (Chenango)</a:t>
            </a:r>
            <a:br>
              <a:rPr lang="en-US" sz="3200" dirty="0" smtClean="0"/>
            </a:br>
            <a:endParaRPr lang="en-US" sz="3200" dirty="0" smtClean="0"/>
          </a:p>
          <a:p>
            <a:r>
              <a:rPr lang="en-US" sz="1400" dirty="0" smtClean="0"/>
              <a:t>* One per sample</a:t>
            </a:r>
          </a:p>
        </p:txBody>
      </p:sp>
    </p:spTree>
    <p:extLst>
      <p:ext uri="{BB962C8B-B14F-4D97-AF65-F5344CB8AC3E}">
        <p14:creationId xmlns:p14="http://schemas.microsoft.com/office/powerpoint/2010/main" val="714356720"/>
      </p:ext>
    </p:extLst>
  </p:cSld>
  <p:clrMapOvr>
    <a:masterClrMapping/>
  </p:clrMapOvr>
  <p:transition/>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14806</TotalTime>
  <Words>3019</Words>
  <Application>Microsoft Office PowerPoint</Application>
  <PresentationFormat>Custom</PresentationFormat>
  <Paragraphs>252</Paragraphs>
  <Slides>24</Slides>
  <Notes>24</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Default</vt:lpstr>
      <vt:lpstr>Title1</vt:lpstr>
      <vt:lpstr>PowerPoint Presentation</vt:lpstr>
      <vt:lpstr>PowerPoint Presentation</vt:lpstr>
      <vt:lpstr>Outline</vt:lpstr>
      <vt:lpstr>Pesticides used broadly, intensely in places</vt:lpstr>
      <vt:lpstr>Control of pesticide use</vt:lpstr>
      <vt:lpstr>Lakes as sentinels: Canaries, welcome to the coal mine</vt:lpstr>
      <vt:lpstr>Near-Shore Lake Sampling</vt:lpstr>
      <vt:lpstr>Lakes in the Pilot Test</vt:lpstr>
      <vt:lpstr>38* thanks to 2013 samplers</vt:lpstr>
      <vt:lpstr>Pesticides tested for at DEC lab</vt:lpstr>
      <vt:lpstr>Results: About concentrations</vt:lpstr>
      <vt:lpstr>Results: About detection limits</vt:lpstr>
      <vt:lpstr>2013 Results: Synopsis</vt:lpstr>
      <vt:lpstr>Results exception 1: Tebuconazole at Waccabuc</vt:lpstr>
      <vt:lpstr>Results exception 2: 2,4-D at Buckingham</vt:lpstr>
      <vt:lpstr>Atrazine and metolachlor at Sleepy Hollow Lake 1</vt:lpstr>
      <vt:lpstr>Atrazine and metolachlor at Sleepy Hollow Lake 2</vt:lpstr>
      <vt:lpstr>Atrazine and metolachlor at Sleepy Hollow Lake 3</vt:lpstr>
      <vt:lpstr>Recap of results</vt:lpstr>
      <vt:lpstr>Next</vt:lpstr>
      <vt:lpstr>PowerPoint Presentation</vt:lpstr>
      <vt:lpstr>PowerPoint Presentation</vt:lpstr>
      <vt:lpstr>Thank You!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Sampling of Private Wells for Pesticides, Upstate NY</dc:title>
  <dc:creator>Steve Pacenka</dc:creator>
  <cp:lastModifiedBy>romano</cp:lastModifiedBy>
  <cp:revision>440</cp:revision>
  <cp:lastPrinted>2015-05-02T11:44:01Z</cp:lastPrinted>
  <dcterms:modified xsi:type="dcterms:W3CDTF">2015-05-02T11:45:16Z</dcterms:modified>
</cp:coreProperties>
</file>