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9"/>
  </p:notesMasterIdLst>
  <p:sldIdLst>
    <p:sldId id="268" r:id="rId3"/>
    <p:sldId id="317" r:id="rId4"/>
    <p:sldId id="324" r:id="rId5"/>
    <p:sldId id="296" r:id="rId6"/>
    <p:sldId id="332" r:id="rId7"/>
    <p:sldId id="329" r:id="rId8"/>
    <p:sldId id="326" r:id="rId9"/>
    <p:sldId id="316" r:id="rId10"/>
    <p:sldId id="259" r:id="rId11"/>
    <p:sldId id="307" r:id="rId12"/>
    <p:sldId id="325" r:id="rId13"/>
    <p:sldId id="333" r:id="rId14"/>
    <p:sldId id="334" r:id="rId15"/>
    <p:sldId id="335" r:id="rId16"/>
    <p:sldId id="336" r:id="rId17"/>
    <p:sldId id="327" r:id="rId18"/>
    <p:sldId id="338" r:id="rId19"/>
    <p:sldId id="339" r:id="rId20"/>
    <p:sldId id="342" r:id="rId21"/>
    <p:sldId id="337" r:id="rId22"/>
    <p:sldId id="269" r:id="rId23"/>
    <p:sldId id="346" r:id="rId24"/>
    <p:sldId id="330" r:id="rId25"/>
    <p:sldId id="328" r:id="rId26"/>
    <p:sldId id="345" r:id="rId27"/>
    <p:sldId id="34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52" autoAdjust="0"/>
  </p:normalViewPr>
  <p:slideViewPr>
    <p:cSldViewPr snapToGrid="0">
      <p:cViewPr varScale="1">
        <p:scale>
          <a:sx n="110" d="100"/>
          <a:sy n="110"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mmam\iCloudDrive\Glyphosate%20Project\Summer%202019\Plots2018-20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mmam\iCloudDrive\Glyphosate%20Project\Summer%202019\Plots2018-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mmam\Dropbox\shared_glyphosate\Pesticide%20and%20Water%20Flow%20Data%202020%20spring-2020090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emmam\iCloudDrive\Glyphosate%20Project\Fall%202020%20work\chloride_datasubse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Pre-Spray</a:t>
            </a:r>
            <a:r>
              <a:rPr lang="en-US" sz="1600" baseline="0" dirty="0"/>
              <a:t> Rainfall</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8"/>
          <c:order val="8"/>
          <c:tx>
            <c:v>Linear trendline</c:v>
          </c:tx>
          <c:spPr>
            <a:ln w="19050" cap="rnd">
              <a:solidFill>
                <a:sysClr val="windowText" lastClr="000000"/>
              </a:solidFill>
              <a:round/>
            </a:ln>
            <a:effectLst/>
          </c:spPr>
          <c:marker>
            <c:symbol val="none"/>
          </c:marker>
          <c:cat>
            <c:numRef>
              <c:f>Sheet1!$E$10:$E$54</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Sheet1!$F$10:$F$54</c:f>
              <c:numCache>
                <c:formatCode>General</c:formatCode>
                <c:ptCount val="45"/>
                <c:pt idx="0">
                  <c:v>-4.2000000000000003E-2</c:v>
                </c:pt>
                <c:pt idx="1">
                  <c:v>-1.8900000000000004E-2</c:v>
                </c:pt>
                <c:pt idx="2">
                  <c:v>4.1999999999999954E-3</c:v>
                </c:pt>
                <c:pt idx="3">
                  <c:v>2.7299999999999998E-2</c:v>
                </c:pt>
                <c:pt idx="4">
                  <c:v>5.0399999999999993E-2</c:v>
                </c:pt>
                <c:pt idx="5">
                  <c:v>7.3499999999999982E-2</c:v>
                </c:pt>
                <c:pt idx="6">
                  <c:v>9.6599999999999991E-2</c:v>
                </c:pt>
                <c:pt idx="7">
                  <c:v>0.11969999999999997</c:v>
                </c:pt>
                <c:pt idx="8">
                  <c:v>0.14279999999999998</c:v>
                </c:pt>
                <c:pt idx="9">
                  <c:v>0.16589999999999999</c:v>
                </c:pt>
                <c:pt idx="10">
                  <c:v>0.18899999999999997</c:v>
                </c:pt>
                <c:pt idx="11">
                  <c:v>0.21209999999999998</c:v>
                </c:pt>
                <c:pt idx="12">
                  <c:v>0.23519999999999999</c:v>
                </c:pt>
                <c:pt idx="13">
                  <c:v>0.25830000000000003</c:v>
                </c:pt>
                <c:pt idx="14">
                  <c:v>0.28139999999999998</c:v>
                </c:pt>
                <c:pt idx="15">
                  <c:v>0.30449999999999999</c:v>
                </c:pt>
                <c:pt idx="16">
                  <c:v>0.3276</c:v>
                </c:pt>
                <c:pt idx="17">
                  <c:v>0.35070000000000001</c:v>
                </c:pt>
                <c:pt idx="18">
                  <c:v>0.37380000000000002</c:v>
                </c:pt>
                <c:pt idx="19">
                  <c:v>0.39689999999999998</c:v>
                </c:pt>
                <c:pt idx="20">
                  <c:v>0.42</c:v>
                </c:pt>
                <c:pt idx="21">
                  <c:v>0.44309999999999999</c:v>
                </c:pt>
                <c:pt idx="22">
                  <c:v>0.4662</c:v>
                </c:pt>
                <c:pt idx="23">
                  <c:v>0.48930000000000001</c:v>
                </c:pt>
                <c:pt idx="24">
                  <c:v>0.51239999999999997</c:v>
                </c:pt>
                <c:pt idx="25">
                  <c:v>0.53549999999999998</c:v>
                </c:pt>
                <c:pt idx="26">
                  <c:v>0.55859999999999999</c:v>
                </c:pt>
                <c:pt idx="27">
                  <c:v>0.58169999999999988</c:v>
                </c:pt>
                <c:pt idx="28">
                  <c:v>0.60479999999999989</c:v>
                </c:pt>
                <c:pt idx="29">
                  <c:v>0.6278999999999999</c:v>
                </c:pt>
                <c:pt idx="30">
                  <c:v>0.65099999999999991</c:v>
                </c:pt>
                <c:pt idx="31">
                  <c:v>0.67409999999999992</c:v>
                </c:pt>
                <c:pt idx="32">
                  <c:v>0.69719999999999993</c:v>
                </c:pt>
                <c:pt idx="33">
                  <c:v>0.72029999999999994</c:v>
                </c:pt>
                <c:pt idx="34">
                  <c:v>0.74339999999999995</c:v>
                </c:pt>
                <c:pt idx="35">
                  <c:v>0.76649999999999996</c:v>
                </c:pt>
                <c:pt idx="36">
                  <c:v>0.78959999999999997</c:v>
                </c:pt>
                <c:pt idx="37">
                  <c:v>0.81269999999999998</c:v>
                </c:pt>
                <c:pt idx="38">
                  <c:v>0.83579999999999988</c:v>
                </c:pt>
                <c:pt idx="39">
                  <c:v>0.85889999999999989</c:v>
                </c:pt>
                <c:pt idx="40">
                  <c:v>0.8819999999999999</c:v>
                </c:pt>
                <c:pt idx="41">
                  <c:v>0.9050999999999999</c:v>
                </c:pt>
                <c:pt idx="42">
                  <c:v>0.92819999999999991</c:v>
                </c:pt>
                <c:pt idx="43">
                  <c:v>0.95129999999999992</c:v>
                </c:pt>
                <c:pt idx="44">
                  <c:v>0.97439999999999993</c:v>
                </c:pt>
              </c:numCache>
            </c:numRef>
          </c:val>
          <c:smooth val="0"/>
          <c:extLst>
            <c:ext xmlns:c16="http://schemas.microsoft.com/office/drawing/2014/chart" uri="{C3380CC4-5D6E-409C-BE32-E72D297353CC}">
              <c16:uniqueId val="{00000000-7ECA-446D-B9DF-0912993610EB}"/>
            </c:ext>
          </c:extLst>
        </c:ser>
        <c:dLbls>
          <c:showLegendKey val="0"/>
          <c:showVal val="0"/>
          <c:showCatName val="0"/>
          <c:showSerName val="0"/>
          <c:showPercent val="0"/>
          <c:showBubbleSize val="0"/>
        </c:dLbls>
        <c:marker val="1"/>
        <c:smooth val="0"/>
        <c:axId val="603137472"/>
        <c:axId val="603143376"/>
        <c:extLst>
          <c:ext xmlns:c15="http://schemas.microsoft.com/office/drawing/2012/chart" uri="{02D57815-91ED-43cb-92C2-25804820EDAC}">
            <c15:filteredLineSeries>
              <c15:ser>
                <c:idx val="7"/>
                <c:order val="7"/>
                <c:tx>
                  <c:v>trend</c:v>
                </c:tx>
                <c:spPr>
                  <a:ln w="19050" cap="rnd">
                    <a:solidFill>
                      <a:schemeClr val="accent2">
                        <a:lumMod val="60000"/>
                      </a:schemeClr>
                    </a:solidFill>
                    <a:round/>
                  </a:ln>
                  <a:effectLst/>
                </c:spPr>
                <c:marker>
                  <c:symbol val="none"/>
                </c:marker>
                <c:trendline>
                  <c:spPr>
                    <a:ln w="19050" cap="rnd">
                      <a:solidFill>
                        <a:schemeClr val="accent2">
                          <a:lumMod val="60000"/>
                        </a:schemeClr>
                      </a:solidFill>
                      <a:prstDash val="sysDot"/>
                    </a:ln>
                    <a:effectLst/>
                  </c:spPr>
                  <c:trendlineType val="linear"/>
                  <c:dispRSqr val="0"/>
                  <c:dispEq val="1"/>
                  <c:trendlineLbl>
                    <c:layout>
                      <c:manualLayout>
                        <c:x val="-6.5212608754532456E-2"/>
                        <c:y val="5.5131188675997402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cat>
                  <c:numRef>
                    <c:extLst>
                      <c:ext uri="{02D57815-91ED-43cb-92C2-25804820EDAC}">
                        <c15:formulaRef>
                          <c15:sqref>Sheet1!$B$10:$B$13</c15:sqref>
                        </c15:formulaRef>
                      </c:ext>
                    </c:extLst>
                    <c:numCache>
                      <c:formatCode>General</c:formatCode>
                      <c:ptCount val="4"/>
                      <c:pt idx="0">
                        <c:v>2</c:v>
                      </c:pt>
                      <c:pt idx="1">
                        <c:v>20</c:v>
                      </c:pt>
                      <c:pt idx="2">
                        <c:v>9</c:v>
                      </c:pt>
                      <c:pt idx="3">
                        <c:v>45</c:v>
                      </c:pt>
                    </c:numCache>
                  </c:numRef>
                </c:cat>
                <c:val>
                  <c:numRef>
                    <c:extLst>
                      <c:ext uri="{02D57815-91ED-43cb-92C2-25804820EDAC}">
                        <c15:formulaRef>
                          <c15:sqref>Sheet1!$C$10:$C$13</c15:sqref>
                        </c15:formulaRef>
                      </c:ext>
                    </c:extLst>
                    <c:numCache>
                      <c:formatCode>General</c:formatCode>
                      <c:ptCount val="4"/>
                      <c:pt idx="0">
                        <c:v>0.06</c:v>
                      </c:pt>
                      <c:pt idx="1">
                        <c:v>0.42</c:v>
                      </c:pt>
                      <c:pt idx="2">
                        <c:v>0.1</c:v>
                      </c:pt>
                      <c:pt idx="3">
                        <c:v>1.01</c:v>
                      </c:pt>
                    </c:numCache>
                  </c:numRef>
                </c:val>
                <c:smooth val="0"/>
                <c:extLst>
                  <c:ext xmlns:c16="http://schemas.microsoft.com/office/drawing/2014/chart" uri="{C3380CC4-5D6E-409C-BE32-E72D297353CC}">
                    <c16:uniqueId val="{00000009-7ECA-446D-B9DF-0912993610EB}"/>
                  </c:ext>
                </c:extLst>
              </c15:ser>
            </c15:filteredLineSeries>
          </c:ext>
        </c:extLst>
      </c:lineChart>
      <c:scatterChart>
        <c:scatterStyle val="lineMarker"/>
        <c:varyColors val="0"/>
        <c:ser>
          <c:idx val="0"/>
          <c:order val="0"/>
          <c:tx>
            <c:v>Spring 2015</c:v>
          </c:tx>
          <c:spPr>
            <a:ln w="25400" cap="rnd">
              <a:noFill/>
              <a:round/>
            </a:ln>
            <a:effectLst/>
          </c:spPr>
          <c:marker>
            <c:symbol val="circle"/>
            <c:size val="5"/>
            <c:spPr>
              <a:solidFill>
                <a:schemeClr val="accent1"/>
              </a:solidFill>
              <a:ln w="76200">
                <a:solidFill>
                  <a:schemeClr val="accent1"/>
                </a:solidFill>
              </a:ln>
              <a:effectLst/>
            </c:spPr>
          </c:marker>
          <c:xVal>
            <c:numRef>
              <c:f>Sheet1!$B$2</c:f>
              <c:numCache>
                <c:formatCode>General</c:formatCode>
                <c:ptCount val="1"/>
                <c:pt idx="0">
                  <c:v>2</c:v>
                </c:pt>
              </c:numCache>
            </c:numRef>
          </c:xVal>
          <c:yVal>
            <c:numRef>
              <c:f>Sheet1!$D$2</c:f>
              <c:numCache>
                <c:formatCode>General</c:formatCode>
                <c:ptCount val="1"/>
                <c:pt idx="0">
                  <c:v>0.06</c:v>
                </c:pt>
              </c:numCache>
            </c:numRef>
          </c:yVal>
          <c:smooth val="0"/>
          <c:extLst>
            <c:ext xmlns:c16="http://schemas.microsoft.com/office/drawing/2014/chart" uri="{C3380CC4-5D6E-409C-BE32-E72D297353CC}">
              <c16:uniqueId val="{00000001-7ECA-446D-B9DF-0912993610EB}"/>
            </c:ext>
          </c:extLst>
        </c:ser>
        <c:ser>
          <c:idx val="1"/>
          <c:order val="1"/>
          <c:tx>
            <c:v>Spring 2016</c:v>
          </c:tx>
          <c:spPr>
            <a:ln w="25400" cap="rnd">
              <a:noFill/>
              <a:round/>
            </a:ln>
            <a:effectLst/>
          </c:spPr>
          <c:marker>
            <c:symbol val="circle"/>
            <c:size val="5"/>
            <c:spPr>
              <a:solidFill>
                <a:schemeClr val="accent2"/>
              </a:solidFill>
              <a:ln w="76200">
                <a:solidFill>
                  <a:schemeClr val="accent2"/>
                </a:solidFill>
              </a:ln>
              <a:effectLst/>
            </c:spPr>
          </c:marker>
          <c:xVal>
            <c:numRef>
              <c:f>Sheet1!$B$3</c:f>
              <c:numCache>
                <c:formatCode>General</c:formatCode>
                <c:ptCount val="1"/>
                <c:pt idx="0">
                  <c:v>20</c:v>
                </c:pt>
              </c:numCache>
            </c:numRef>
          </c:xVal>
          <c:yVal>
            <c:numRef>
              <c:f>Sheet1!$D$3</c:f>
              <c:numCache>
                <c:formatCode>General</c:formatCode>
                <c:ptCount val="1"/>
                <c:pt idx="0">
                  <c:v>0.42</c:v>
                </c:pt>
              </c:numCache>
            </c:numRef>
          </c:yVal>
          <c:smooth val="0"/>
          <c:extLst>
            <c:ext xmlns:c16="http://schemas.microsoft.com/office/drawing/2014/chart" uri="{C3380CC4-5D6E-409C-BE32-E72D297353CC}">
              <c16:uniqueId val="{00000002-7ECA-446D-B9DF-0912993610EB}"/>
            </c:ext>
          </c:extLst>
        </c:ser>
        <c:ser>
          <c:idx val="2"/>
          <c:order val="2"/>
          <c:tx>
            <c:v>Fall 2016</c:v>
          </c:tx>
          <c:spPr>
            <a:ln w="25400" cap="rnd">
              <a:noFill/>
              <a:round/>
            </a:ln>
            <a:effectLst/>
          </c:spPr>
          <c:marker>
            <c:symbol val="circle"/>
            <c:size val="5"/>
            <c:spPr>
              <a:solidFill>
                <a:schemeClr val="accent3"/>
              </a:solidFill>
              <a:ln w="76200">
                <a:solidFill>
                  <a:schemeClr val="accent3"/>
                </a:solidFill>
              </a:ln>
              <a:effectLst/>
            </c:spPr>
          </c:marker>
          <c:xVal>
            <c:numRef>
              <c:f>Sheet1!$B$4</c:f>
              <c:numCache>
                <c:formatCode>General</c:formatCode>
                <c:ptCount val="1"/>
                <c:pt idx="0">
                  <c:v>9</c:v>
                </c:pt>
              </c:numCache>
            </c:numRef>
          </c:xVal>
          <c:yVal>
            <c:numRef>
              <c:f>Sheet1!$D$4</c:f>
              <c:numCache>
                <c:formatCode>General</c:formatCode>
                <c:ptCount val="1"/>
                <c:pt idx="0">
                  <c:v>0.1</c:v>
                </c:pt>
              </c:numCache>
            </c:numRef>
          </c:yVal>
          <c:smooth val="0"/>
          <c:extLst>
            <c:ext xmlns:c16="http://schemas.microsoft.com/office/drawing/2014/chart" uri="{C3380CC4-5D6E-409C-BE32-E72D297353CC}">
              <c16:uniqueId val="{00000003-7ECA-446D-B9DF-0912993610EB}"/>
            </c:ext>
          </c:extLst>
        </c:ser>
        <c:ser>
          <c:idx val="3"/>
          <c:order val="3"/>
          <c:tx>
            <c:v>Spring 2017</c:v>
          </c:tx>
          <c:spPr>
            <a:ln w="25400" cap="rnd">
              <a:noFill/>
              <a:round/>
            </a:ln>
            <a:effectLst/>
          </c:spPr>
          <c:marker>
            <c:symbol val="circle"/>
            <c:size val="5"/>
            <c:spPr>
              <a:solidFill>
                <a:schemeClr val="accent4"/>
              </a:solidFill>
              <a:ln w="76200">
                <a:solidFill>
                  <a:schemeClr val="accent4"/>
                </a:solidFill>
              </a:ln>
              <a:effectLst/>
            </c:spPr>
          </c:marker>
          <c:xVal>
            <c:numRef>
              <c:f>Sheet1!$B$5</c:f>
              <c:numCache>
                <c:formatCode>General</c:formatCode>
                <c:ptCount val="1"/>
                <c:pt idx="0">
                  <c:v>45</c:v>
                </c:pt>
              </c:numCache>
            </c:numRef>
          </c:xVal>
          <c:yVal>
            <c:numRef>
              <c:f>Sheet1!$D$5</c:f>
              <c:numCache>
                <c:formatCode>General</c:formatCode>
                <c:ptCount val="1"/>
                <c:pt idx="0">
                  <c:v>1.01</c:v>
                </c:pt>
              </c:numCache>
            </c:numRef>
          </c:yVal>
          <c:smooth val="0"/>
          <c:extLst>
            <c:ext xmlns:c16="http://schemas.microsoft.com/office/drawing/2014/chart" uri="{C3380CC4-5D6E-409C-BE32-E72D297353CC}">
              <c16:uniqueId val="{00000004-7ECA-446D-B9DF-0912993610EB}"/>
            </c:ext>
          </c:extLst>
        </c:ser>
        <c:dLbls>
          <c:showLegendKey val="0"/>
          <c:showVal val="0"/>
          <c:showCatName val="0"/>
          <c:showSerName val="0"/>
          <c:showPercent val="0"/>
          <c:showBubbleSize val="0"/>
        </c:dLbls>
        <c:axId val="603137472"/>
        <c:axId val="603143376"/>
        <c:extLst>
          <c:ext xmlns:c15="http://schemas.microsoft.com/office/drawing/2012/chart" uri="{02D57815-91ED-43cb-92C2-25804820EDAC}">
            <c15:filteredScatterSeries>
              <c15:ser>
                <c:idx val="4"/>
                <c:order val="4"/>
                <c:tx>
                  <c:v>Spring 2018</c:v>
                </c:tx>
                <c:spPr>
                  <a:ln w="19050" cap="rnd">
                    <a:solidFill>
                      <a:schemeClr val="accent5"/>
                    </a:solidFill>
                    <a:round/>
                  </a:ln>
                  <a:effectLst/>
                </c:spPr>
                <c:marker>
                  <c:symbol val="circle"/>
                  <c:size val="5"/>
                  <c:spPr>
                    <a:solidFill>
                      <a:schemeClr val="accent5"/>
                    </a:solidFill>
                    <a:ln w="76200">
                      <a:solidFill>
                        <a:schemeClr val="accent5"/>
                      </a:solidFill>
                    </a:ln>
                    <a:effectLst/>
                  </c:spPr>
                </c:marker>
                <c:xVal>
                  <c:numRef>
                    <c:extLst>
                      <c:ext uri="{02D57815-91ED-43cb-92C2-25804820EDAC}">
                        <c15:formulaRef>
                          <c15:sqref>Sheet1!$B$6</c15:sqref>
                        </c15:formulaRef>
                      </c:ext>
                    </c:extLst>
                    <c:numCache>
                      <c:formatCode>General</c:formatCode>
                      <c:ptCount val="1"/>
                      <c:pt idx="0">
                        <c:v>15</c:v>
                      </c:pt>
                    </c:numCache>
                  </c:numRef>
                </c:xVal>
                <c:yVal>
                  <c:numRef>
                    <c:extLst>
                      <c:ext uri="{02D57815-91ED-43cb-92C2-25804820EDAC}">
                        <c15:formulaRef>
                          <c15:sqref>Sheet1!$D$6</c15:sqref>
                        </c15:formulaRef>
                      </c:ext>
                    </c:extLst>
                    <c:numCache>
                      <c:formatCode>General</c:formatCode>
                      <c:ptCount val="1"/>
                      <c:pt idx="0">
                        <c:v>0.09</c:v>
                      </c:pt>
                    </c:numCache>
                  </c:numRef>
                </c:yVal>
                <c:smooth val="0"/>
                <c:extLst>
                  <c:ext xmlns:c16="http://schemas.microsoft.com/office/drawing/2014/chart" uri="{C3380CC4-5D6E-409C-BE32-E72D297353CC}">
                    <c16:uniqueId val="{00000005-7ECA-446D-B9DF-0912993610EB}"/>
                  </c:ext>
                </c:extLst>
              </c15:ser>
            </c15:filteredScatterSeries>
            <c15:filteredScatterSeries>
              <c15:ser>
                <c:idx val="5"/>
                <c:order val="5"/>
                <c:tx>
                  <c:v>Spring 2019</c:v>
                </c:tx>
                <c:spPr>
                  <a:ln w="19050" cap="rnd">
                    <a:solidFill>
                      <a:schemeClr val="accent6"/>
                    </a:solidFill>
                    <a:round/>
                  </a:ln>
                  <a:effectLst/>
                </c:spPr>
                <c:marker>
                  <c:symbol val="circle"/>
                  <c:size val="5"/>
                  <c:spPr>
                    <a:solidFill>
                      <a:schemeClr val="accent6"/>
                    </a:solidFill>
                    <a:ln w="76200">
                      <a:solidFill>
                        <a:schemeClr val="accent6"/>
                      </a:solidFill>
                    </a:ln>
                    <a:effectLst/>
                  </c:spPr>
                </c:marker>
                <c:xVal>
                  <c:numRef>
                    <c:extLst xmlns:c15="http://schemas.microsoft.com/office/drawing/2012/chart">
                      <c:ext xmlns:c15="http://schemas.microsoft.com/office/drawing/2012/chart" uri="{02D57815-91ED-43cb-92C2-25804820EDAC}">
                        <c15:formulaRef>
                          <c15:sqref>Sheet1!$B$7</c15:sqref>
                        </c15:formulaRef>
                      </c:ext>
                    </c:extLst>
                    <c:numCache>
                      <c:formatCode>General</c:formatCode>
                      <c:ptCount val="1"/>
                      <c:pt idx="0">
                        <c:v>19</c:v>
                      </c:pt>
                    </c:numCache>
                  </c:numRef>
                </c:xVal>
                <c:yVal>
                  <c:numRef>
                    <c:extLst xmlns:c15="http://schemas.microsoft.com/office/drawing/2012/chart">
                      <c:ext xmlns:c15="http://schemas.microsoft.com/office/drawing/2012/chart" uri="{02D57815-91ED-43cb-92C2-25804820EDAC}">
                        <c15:formulaRef>
                          <c15:sqref>Sheet1!$D$7</c15:sqref>
                        </c15:formulaRef>
                      </c:ext>
                    </c:extLst>
                    <c:numCache>
                      <c:formatCode>General</c:formatCode>
                      <c:ptCount val="1"/>
                      <c:pt idx="0">
                        <c:v>0.2</c:v>
                      </c:pt>
                    </c:numCache>
                  </c:numRef>
                </c:yVal>
                <c:smooth val="0"/>
                <c:extLst xmlns:c15="http://schemas.microsoft.com/office/drawing/2012/chart">
                  <c:ext xmlns:c16="http://schemas.microsoft.com/office/drawing/2014/chart" uri="{C3380CC4-5D6E-409C-BE32-E72D297353CC}">
                    <c16:uniqueId val="{00000006-7ECA-446D-B9DF-0912993610EB}"/>
                  </c:ext>
                </c:extLst>
              </c15:ser>
            </c15:filteredScatterSeries>
            <c15:filteredScatterSeries>
              <c15:ser>
                <c:idx val="6"/>
                <c:order val="6"/>
                <c:tx>
                  <c:v>Spring 2020</c:v>
                </c:tx>
                <c:spPr>
                  <a:ln w="19050" cap="rnd">
                    <a:solidFill>
                      <a:schemeClr val="accent1">
                        <a:lumMod val="60000"/>
                      </a:schemeClr>
                    </a:solidFill>
                    <a:round/>
                  </a:ln>
                  <a:effectLst/>
                </c:spPr>
                <c:marker>
                  <c:symbol val="circle"/>
                  <c:size val="5"/>
                  <c:spPr>
                    <a:solidFill>
                      <a:schemeClr val="accent1">
                        <a:lumMod val="60000"/>
                      </a:schemeClr>
                    </a:solidFill>
                    <a:ln w="76200">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Sheet1!$B$8</c15:sqref>
                        </c15:formulaRef>
                      </c:ext>
                    </c:extLst>
                    <c:numCache>
                      <c:formatCode>General</c:formatCode>
                      <c:ptCount val="1"/>
                      <c:pt idx="0">
                        <c:v>9</c:v>
                      </c:pt>
                    </c:numCache>
                  </c:numRef>
                </c:xVal>
                <c:yVal>
                  <c:numRef>
                    <c:extLst xmlns:c15="http://schemas.microsoft.com/office/drawing/2012/chart">
                      <c:ext xmlns:c15="http://schemas.microsoft.com/office/drawing/2012/chart" uri="{02D57815-91ED-43cb-92C2-25804820EDAC}">
                        <c15:formulaRef>
                          <c15:sqref>Sheet1!$D$8</c15:sqref>
                        </c15:formulaRef>
                      </c:ext>
                    </c:extLst>
                    <c:numCache>
                      <c:formatCode>General</c:formatCode>
                      <c:ptCount val="1"/>
                      <c:pt idx="0">
                        <c:v>0.8</c:v>
                      </c:pt>
                    </c:numCache>
                  </c:numRef>
                </c:yVal>
                <c:smooth val="0"/>
                <c:extLst xmlns:c15="http://schemas.microsoft.com/office/drawing/2012/chart">
                  <c:ext xmlns:c16="http://schemas.microsoft.com/office/drawing/2014/chart" uri="{C3380CC4-5D6E-409C-BE32-E72D297353CC}">
                    <c16:uniqueId val="{00000007-7ECA-446D-B9DF-0912993610EB}"/>
                  </c:ext>
                </c:extLst>
              </c15:ser>
            </c15:filteredScatterSeries>
          </c:ext>
        </c:extLst>
      </c:scatterChart>
      <c:catAx>
        <c:axId val="603137472"/>
        <c:scaling>
          <c:orientation val="minMax"/>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7 day pre-spray</a:t>
                </a:r>
                <a:r>
                  <a:rPr lang="en-US" b="1" baseline="0"/>
                  <a:t> rainfall (mm)</a:t>
                </a:r>
                <a:endParaRPr lang="en-US"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143376"/>
        <c:crosses val="autoZero"/>
        <c:auto val="1"/>
        <c:lblAlgn val="ctr"/>
        <c:lblOffset val="100"/>
        <c:tickLblSkip val="5"/>
        <c:tickMarkSkip val="5"/>
        <c:noMultiLvlLbl val="1"/>
      </c:catAx>
      <c:valAx>
        <c:axId val="603143376"/>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Glyphosate Efflux, % of applied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137472"/>
        <c:crosses val="autoZero"/>
        <c:crossBetween val="between"/>
      </c:valAx>
      <c:spPr>
        <a:noFill/>
        <a:ln>
          <a:solidFill>
            <a:schemeClr val="tx1"/>
          </a:solid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CC"/>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Pre-Spray</a:t>
            </a:r>
            <a:r>
              <a:rPr lang="en-US" sz="1600" baseline="0" dirty="0"/>
              <a:t> Rainfall</a:t>
            </a:r>
            <a:endParaRPr lang="en-US"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7"/>
          <c:tx>
            <c:v>Linear Trendline</c:v>
          </c:tx>
          <c:spPr>
            <a:ln w="19050" cap="rnd">
              <a:solidFill>
                <a:sysClr val="windowText" lastClr="000000"/>
              </a:solidFill>
              <a:round/>
            </a:ln>
            <a:effectLst/>
          </c:spPr>
          <c:marker>
            <c:symbol val="none"/>
          </c:marker>
          <c:cat>
            <c:numRef>
              <c:f>Sheet1!$E$10:$E$54</c:f>
              <c:numCache>
                <c:formatCode>General</c:formatCode>
                <c:ptCount val="4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numCache>
            </c:numRef>
          </c:cat>
          <c:val>
            <c:numRef>
              <c:f>Sheet1!$F$10:$F$54</c:f>
              <c:numCache>
                <c:formatCode>General</c:formatCode>
                <c:ptCount val="45"/>
                <c:pt idx="0">
                  <c:v>-4.2000000000000003E-2</c:v>
                </c:pt>
                <c:pt idx="1">
                  <c:v>-1.8900000000000004E-2</c:v>
                </c:pt>
                <c:pt idx="2">
                  <c:v>4.1999999999999954E-3</c:v>
                </c:pt>
                <c:pt idx="3">
                  <c:v>2.7299999999999998E-2</c:v>
                </c:pt>
                <c:pt idx="4">
                  <c:v>5.0399999999999993E-2</c:v>
                </c:pt>
                <c:pt idx="5">
                  <c:v>7.3499999999999982E-2</c:v>
                </c:pt>
                <c:pt idx="6">
                  <c:v>9.6599999999999991E-2</c:v>
                </c:pt>
                <c:pt idx="7">
                  <c:v>0.11969999999999997</c:v>
                </c:pt>
                <c:pt idx="8">
                  <c:v>0.14279999999999998</c:v>
                </c:pt>
                <c:pt idx="9">
                  <c:v>0.16589999999999999</c:v>
                </c:pt>
                <c:pt idx="10">
                  <c:v>0.18899999999999997</c:v>
                </c:pt>
                <c:pt idx="11">
                  <c:v>0.21209999999999998</c:v>
                </c:pt>
                <c:pt idx="12">
                  <c:v>0.23519999999999999</c:v>
                </c:pt>
                <c:pt idx="13">
                  <c:v>0.25830000000000003</c:v>
                </c:pt>
                <c:pt idx="14">
                  <c:v>0.28139999999999998</c:v>
                </c:pt>
                <c:pt idx="15">
                  <c:v>0.30449999999999999</c:v>
                </c:pt>
                <c:pt idx="16">
                  <c:v>0.3276</c:v>
                </c:pt>
                <c:pt idx="17">
                  <c:v>0.35070000000000001</c:v>
                </c:pt>
                <c:pt idx="18">
                  <c:v>0.37380000000000002</c:v>
                </c:pt>
                <c:pt idx="19">
                  <c:v>0.39689999999999998</c:v>
                </c:pt>
                <c:pt idx="20">
                  <c:v>0.42</c:v>
                </c:pt>
                <c:pt idx="21">
                  <c:v>0.44309999999999999</c:v>
                </c:pt>
                <c:pt idx="22">
                  <c:v>0.4662</c:v>
                </c:pt>
                <c:pt idx="23">
                  <c:v>0.48930000000000001</c:v>
                </c:pt>
                <c:pt idx="24">
                  <c:v>0.51239999999999997</c:v>
                </c:pt>
                <c:pt idx="25">
                  <c:v>0.53549999999999998</c:v>
                </c:pt>
                <c:pt idx="26">
                  <c:v>0.55859999999999999</c:v>
                </c:pt>
                <c:pt idx="27">
                  <c:v>0.58169999999999988</c:v>
                </c:pt>
                <c:pt idx="28">
                  <c:v>0.60479999999999989</c:v>
                </c:pt>
                <c:pt idx="29">
                  <c:v>0.6278999999999999</c:v>
                </c:pt>
                <c:pt idx="30">
                  <c:v>0.65099999999999991</c:v>
                </c:pt>
                <c:pt idx="31">
                  <c:v>0.67409999999999992</c:v>
                </c:pt>
                <c:pt idx="32">
                  <c:v>0.69719999999999993</c:v>
                </c:pt>
                <c:pt idx="33">
                  <c:v>0.72029999999999994</c:v>
                </c:pt>
                <c:pt idx="34">
                  <c:v>0.74339999999999995</c:v>
                </c:pt>
                <c:pt idx="35">
                  <c:v>0.76649999999999996</c:v>
                </c:pt>
                <c:pt idx="36">
                  <c:v>0.78959999999999997</c:v>
                </c:pt>
                <c:pt idx="37">
                  <c:v>0.81269999999999998</c:v>
                </c:pt>
                <c:pt idx="38">
                  <c:v>0.83579999999999988</c:v>
                </c:pt>
                <c:pt idx="39">
                  <c:v>0.85889999999999989</c:v>
                </c:pt>
                <c:pt idx="40">
                  <c:v>0.8819999999999999</c:v>
                </c:pt>
                <c:pt idx="41">
                  <c:v>0.9050999999999999</c:v>
                </c:pt>
                <c:pt idx="42">
                  <c:v>0.92819999999999991</c:v>
                </c:pt>
                <c:pt idx="43">
                  <c:v>0.95129999999999992</c:v>
                </c:pt>
                <c:pt idx="44">
                  <c:v>0.97439999999999993</c:v>
                </c:pt>
              </c:numCache>
            </c:numRef>
          </c:val>
          <c:smooth val="0"/>
          <c:extLst>
            <c:ext xmlns:c16="http://schemas.microsoft.com/office/drawing/2014/chart" uri="{C3380CC4-5D6E-409C-BE32-E72D297353CC}">
              <c16:uniqueId val="{00000000-0936-4273-89AD-D78DCDCB2CB3}"/>
            </c:ext>
          </c:extLst>
        </c:ser>
        <c:dLbls>
          <c:showLegendKey val="0"/>
          <c:showVal val="0"/>
          <c:showCatName val="0"/>
          <c:showSerName val="0"/>
          <c:showPercent val="0"/>
          <c:showBubbleSize val="0"/>
        </c:dLbls>
        <c:marker val="1"/>
        <c:smooth val="0"/>
        <c:axId val="603137472"/>
        <c:axId val="603143376"/>
      </c:lineChart>
      <c:scatterChart>
        <c:scatterStyle val="lineMarker"/>
        <c:varyColors val="0"/>
        <c:ser>
          <c:idx val="0"/>
          <c:order val="0"/>
          <c:tx>
            <c:v>Spring 2015</c:v>
          </c:tx>
          <c:spPr>
            <a:ln w="25400" cap="rnd">
              <a:noFill/>
              <a:round/>
            </a:ln>
            <a:effectLst/>
          </c:spPr>
          <c:marker>
            <c:symbol val="circle"/>
            <c:size val="5"/>
            <c:spPr>
              <a:solidFill>
                <a:schemeClr val="accent1"/>
              </a:solidFill>
              <a:ln w="76200">
                <a:solidFill>
                  <a:schemeClr val="accent1"/>
                </a:solidFill>
              </a:ln>
              <a:effectLst/>
            </c:spPr>
          </c:marker>
          <c:xVal>
            <c:numRef>
              <c:f>Sheet1!$B$2</c:f>
              <c:numCache>
                <c:formatCode>General</c:formatCode>
                <c:ptCount val="1"/>
                <c:pt idx="0">
                  <c:v>2</c:v>
                </c:pt>
              </c:numCache>
            </c:numRef>
          </c:xVal>
          <c:yVal>
            <c:numRef>
              <c:f>Sheet1!$D$2</c:f>
              <c:numCache>
                <c:formatCode>General</c:formatCode>
                <c:ptCount val="1"/>
                <c:pt idx="0">
                  <c:v>0.06</c:v>
                </c:pt>
              </c:numCache>
            </c:numRef>
          </c:yVal>
          <c:smooth val="0"/>
          <c:extLst>
            <c:ext xmlns:c16="http://schemas.microsoft.com/office/drawing/2014/chart" uri="{C3380CC4-5D6E-409C-BE32-E72D297353CC}">
              <c16:uniqueId val="{00000001-0936-4273-89AD-D78DCDCB2CB3}"/>
            </c:ext>
          </c:extLst>
        </c:ser>
        <c:ser>
          <c:idx val="1"/>
          <c:order val="1"/>
          <c:tx>
            <c:v>Spring 2016</c:v>
          </c:tx>
          <c:spPr>
            <a:ln w="25400" cap="rnd">
              <a:noFill/>
              <a:round/>
            </a:ln>
            <a:effectLst/>
          </c:spPr>
          <c:marker>
            <c:symbol val="circle"/>
            <c:size val="5"/>
            <c:spPr>
              <a:solidFill>
                <a:schemeClr val="accent2"/>
              </a:solidFill>
              <a:ln w="76200">
                <a:solidFill>
                  <a:schemeClr val="accent2"/>
                </a:solidFill>
              </a:ln>
              <a:effectLst/>
            </c:spPr>
          </c:marker>
          <c:xVal>
            <c:numRef>
              <c:f>Sheet1!$B$3</c:f>
              <c:numCache>
                <c:formatCode>General</c:formatCode>
                <c:ptCount val="1"/>
                <c:pt idx="0">
                  <c:v>20</c:v>
                </c:pt>
              </c:numCache>
            </c:numRef>
          </c:xVal>
          <c:yVal>
            <c:numRef>
              <c:f>Sheet1!$D$3</c:f>
              <c:numCache>
                <c:formatCode>General</c:formatCode>
                <c:ptCount val="1"/>
                <c:pt idx="0">
                  <c:v>0.42</c:v>
                </c:pt>
              </c:numCache>
            </c:numRef>
          </c:yVal>
          <c:smooth val="0"/>
          <c:extLst>
            <c:ext xmlns:c16="http://schemas.microsoft.com/office/drawing/2014/chart" uri="{C3380CC4-5D6E-409C-BE32-E72D297353CC}">
              <c16:uniqueId val="{00000002-0936-4273-89AD-D78DCDCB2CB3}"/>
            </c:ext>
          </c:extLst>
        </c:ser>
        <c:ser>
          <c:idx val="2"/>
          <c:order val="2"/>
          <c:tx>
            <c:v>Fall 2016</c:v>
          </c:tx>
          <c:spPr>
            <a:ln w="25400" cap="rnd">
              <a:noFill/>
              <a:round/>
            </a:ln>
            <a:effectLst/>
          </c:spPr>
          <c:marker>
            <c:symbol val="circle"/>
            <c:size val="5"/>
            <c:spPr>
              <a:solidFill>
                <a:schemeClr val="accent3"/>
              </a:solidFill>
              <a:ln w="76200">
                <a:solidFill>
                  <a:schemeClr val="accent3"/>
                </a:solidFill>
              </a:ln>
              <a:effectLst/>
            </c:spPr>
          </c:marker>
          <c:xVal>
            <c:numRef>
              <c:f>Sheet1!$B$4</c:f>
              <c:numCache>
                <c:formatCode>General</c:formatCode>
                <c:ptCount val="1"/>
                <c:pt idx="0">
                  <c:v>9</c:v>
                </c:pt>
              </c:numCache>
            </c:numRef>
          </c:xVal>
          <c:yVal>
            <c:numRef>
              <c:f>Sheet1!$D$4</c:f>
              <c:numCache>
                <c:formatCode>General</c:formatCode>
                <c:ptCount val="1"/>
                <c:pt idx="0">
                  <c:v>0.1</c:v>
                </c:pt>
              </c:numCache>
            </c:numRef>
          </c:yVal>
          <c:smooth val="0"/>
          <c:extLst>
            <c:ext xmlns:c16="http://schemas.microsoft.com/office/drawing/2014/chart" uri="{C3380CC4-5D6E-409C-BE32-E72D297353CC}">
              <c16:uniqueId val="{00000003-0936-4273-89AD-D78DCDCB2CB3}"/>
            </c:ext>
          </c:extLst>
        </c:ser>
        <c:ser>
          <c:idx val="3"/>
          <c:order val="3"/>
          <c:tx>
            <c:v>Spring 2017</c:v>
          </c:tx>
          <c:spPr>
            <a:ln w="25400" cap="rnd">
              <a:noFill/>
              <a:round/>
            </a:ln>
            <a:effectLst/>
          </c:spPr>
          <c:marker>
            <c:symbol val="circle"/>
            <c:size val="5"/>
            <c:spPr>
              <a:solidFill>
                <a:schemeClr val="accent4"/>
              </a:solidFill>
              <a:ln w="76200">
                <a:solidFill>
                  <a:schemeClr val="accent4"/>
                </a:solidFill>
              </a:ln>
              <a:effectLst/>
            </c:spPr>
          </c:marker>
          <c:xVal>
            <c:numRef>
              <c:f>Sheet1!$B$5</c:f>
              <c:numCache>
                <c:formatCode>General</c:formatCode>
                <c:ptCount val="1"/>
                <c:pt idx="0">
                  <c:v>45</c:v>
                </c:pt>
              </c:numCache>
            </c:numRef>
          </c:xVal>
          <c:yVal>
            <c:numRef>
              <c:f>Sheet1!$D$5</c:f>
              <c:numCache>
                <c:formatCode>General</c:formatCode>
                <c:ptCount val="1"/>
                <c:pt idx="0">
                  <c:v>1.01</c:v>
                </c:pt>
              </c:numCache>
            </c:numRef>
          </c:yVal>
          <c:smooth val="0"/>
          <c:extLst>
            <c:ext xmlns:c16="http://schemas.microsoft.com/office/drawing/2014/chart" uri="{C3380CC4-5D6E-409C-BE32-E72D297353CC}">
              <c16:uniqueId val="{00000004-0936-4273-89AD-D78DCDCB2CB3}"/>
            </c:ext>
          </c:extLst>
        </c:ser>
        <c:ser>
          <c:idx val="4"/>
          <c:order val="4"/>
          <c:tx>
            <c:v>Spring 2018</c:v>
          </c:tx>
          <c:spPr>
            <a:ln w="25400" cap="rnd">
              <a:noFill/>
              <a:round/>
            </a:ln>
            <a:effectLst/>
          </c:spPr>
          <c:marker>
            <c:symbol val="circle"/>
            <c:size val="5"/>
            <c:spPr>
              <a:solidFill>
                <a:schemeClr val="accent5"/>
              </a:solidFill>
              <a:ln w="76200">
                <a:solidFill>
                  <a:schemeClr val="accent5"/>
                </a:solidFill>
              </a:ln>
              <a:effectLst/>
            </c:spPr>
          </c:marker>
          <c:xVal>
            <c:numRef>
              <c:f>Sheet1!$B$6</c:f>
              <c:numCache>
                <c:formatCode>General</c:formatCode>
                <c:ptCount val="1"/>
                <c:pt idx="0">
                  <c:v>15</c:v>
                </c:pt>
              </c:numCache>
            </c:numRef>
          </c:xVal>
          <c:yVal>
            <c:numRef>
              <c:f>Sheet1!$D$6</c:f>
              <c:numCache>
                <c:formatCode>General</c:formatCode>
                <c:ptCount val="1"/>
                <c:pt idx="0">
                  <c:v>0.09</c:v>
                </c:pt>
              </c:numCache>
            </c:numRef>
          </c:yVal>
          <c:smooth val="0"/>
          <c:extLst>
            <c:ext xmlns:c16="http://schemas.microsoft.com/office/drawing/2014/chart" uri="{C3380CC4-5D6E-409C-BE32-E72D297353CC}">
              <c16:uniqueId val="{00000005-0936-4273-89AD-D78DCDCB2CB3}"/>
            </c:ext>
          </c:extLst>
        </c:ser>
        <c:ser>
          <c:idx val="5"/>
          <c:order val="5"/>
          <c:tx>
            <c:v>Spring 2019</c:v>
          </c:tx>
          <c:spPr>
            <a:ln w="25400" cap="rnd">
              <a:noFill/>
              <a:round/>
            </a:ln>
            <a:effectLst/>
          </c:spPr>
          <c:marker>
            <c:symbol val="circle"/>
            <c:size val="5"/>
            <c:spPr>
              <a:solidFill>
                <a:schemeClr val="accent6"/>
              </a:solidFill>
              <a:ln w="76200">
                <a:solidFill>
                  <a:schemeClr val="accent6"/>
                </a:solidFill>
              </a:ln>
              <a:effectLst/>
            </c:spPr>
          </c:marker>
          <c:xVal>
            <c:numRef>
              <c:f>Sheet1!$B$7</c:f>
              <c:numCache>
                <c:formatCode>General</c:formatCode>
                <c:ptCount val="1"/>
                <c:pt idx="0">
                  <c:v>19</c:v>
                </c:pt>
              </c:numCache>
            </c:numRef>
          </c:xVal>
          <c:yVal>
            <c:numRef>
              <c:f>Sheet1!$D$7</c:f>
              <c:numCache>
                <c:formatCode>General</c:formatCode>
                <c:ptCount val="1"/>
                <c:pt idx="0">
                  <c:v>0.2</c:v>
                </c:pt>
              </c:numCache>
            </c:numRef>
          </c:yVal>
          <c:smooth val="0"/>
          <c:extLst>
            <c:ext xmlns:c16="http://schemas.microsoft.com/office/drawing/2014/chart" uri="{C3380CC4-5D6E-409C-BE32-E72D297353CC}">
              <c16:uniqueId val="{00000006-0936-4273-89AD-D78DCDCB2CB3}"/>
            </c:ext>
          </c:extLst>
        </c:ser>
        <c:ser>
          <c:idx val="6"/>
          <c:order val="6"/>
          <c:tx>
            <c:v>Spring 2020</c:v>
          </c:tx>
          <c:spPr>
            <a:ln w="25400" cap="rnd">
              <a:noFill/>
              <a:round/>
            </a:ln>
            <a:effectLst/>
          </c:spPr>
          <c:marker>
            <c:symbol val="circle"/>
            <c:size val="5"/>
            <c:spPr>
              <a:solidFill>
                <a:schemeClr val="accent1">
                  <a:lumMod val="60000"/>
                </a:schemeClr>
              </a:solidFill>
              <a:ln w="76200">
                <a:solidFill>
                  <a:schemeClr val="accent1">
                    <a:lumMod val="60000"/>
                  </a:schemeClr>
                </a:solidFill>
              </a:ln>
              <a:effectLst/>
            </c:spPr>
          </c:marker>
          <c:xVal>
            <c:numRef>
              <c:f>Sheet1!$B$8</c:f>
              <c:numCache>
                <c:formatCode>General</c:formatCode>
                <c:ptCount val="1"/>
                <c:pt idx="0">
                  <c:v>9</c:v>
                </c:pt>
              </c:numCache>
            </c:numRef>
          </c:xVal>
          <c:yVal>
            <c:numRef>
              <c:f>Sheet1!$D$8</c:f>
              <c:numCache>
                <c:formatCode>General</c:formatCode>
                <c:ptCount val="1"/>
                <c:pt idx="0">
                  <c:v>0.8</c:v>
                </c:pt>
              </c:numCache>
            </c:numRef>
          </c:yVal>
          <c:smooth val="0"/>
          <c:extLst>
            <c:ext xmlns:c16="http://schemas.microsoft.com/office/drawing/2014/chart" uri="{C3380CC4-5D6E-409C-BE32-E72D297353CC}">
              <c16:uniqueId val="{00000007-0936-4273-89AD-D78DCDCB2CB3}"/>
            </c:ext>
          </c:extLst>
        </c:ser>
        <c:dLbls>
          <c:showLegendKey val="0"/>
          <c:showVal val="0"/>
          <c:showCatName val="0"/>
          <c:showSerName val="0"/>
          <c:showPercent val="0"/>
          <c:showBubbleSize val="0"/>
        </c:dLbls>
        <c:axId val="603137472"/>
        <c:axId val="603143376"/>
      </c:scatterChart>
      <c:catAx>
        <c:axId val="603137472"/>
        <c:scaling>
          <c:orientation val="minMax"/>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7 day pre-spray</a:t>
                </a:r>
                <a:r>
                  <a:rPr lang="en-US" b="1" baseline="0"/>
                  <a:t> rainfall (mm)</a:t>
                </a:r>
                <a:endParaRPr lang="en-US"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143376"/>
        <c:crosses val="autoZero"/>
        <c:auto val="1"/>
        <c:lblAlgn val="ctr"/>
        <c:lblOffset val="100"/>
        <c:tickLblSkip val="5"/>
        <c:tickMarkSkip val="5"/>
        <c:noMultiLvlLbl val="1"/>
      </c:catAx>
      <c:valAx>
        <c:axId val="603143376"/>
        <c:scaling>
          <c:orientation val="minMax"/>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Glyphosate Efflux, % of applied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137472"/>
        <c:crosses val="autoZero"/>
        <c:crossBetween val="between"/>
      </c:valAx>
      <c:spPr>
        <a:noFill/>
        <a:ln>
          <a:solidFill>
            <a:schemeClr val="tx1"/>
          </a:solid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CC"/>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a:t>CRC</a:t>
            </a:r>
            <a:r>
              <a:rPr lang="en-US" sz="1600" baseline="0"/>
              <a:t> weird flow and specific conductance, first 2020 storm after spray</a:t>
            </a:r>
            <a:endParaRPr lang="en-US" sz="16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Flow</c:v>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'Analytical data'!$C$5:$C$60</c:f>
              <c:numCache>
                <c:formatCode>General</c:formatCode>
                <c:ptCount val="56"/>
                <c:pt idx="0" formatCode="mm/dd/yyyy\ hh:mm">
                  <c:v>43923.690972222219</c:v>
                </c:pt>
                <c:pt idx="2" formatCode="mm/dd/yyyy\ hh:mm">
                  <c:v>43946.5</c:v>
                </c:pt>
                <c:pt idx="4" formatCode="mm/dd/yyyy\ hh:mm">
                  <c:v>43963.623611111114</c:v>
                </c:pt>
                <c:pt idx="5" formatCode="mm/dd/yyyy\ hh:mm">
                  <c:v>43965.625</c:v>
                </c:pt>
                <c:pt idx="6" formatCode="mm/dd/yyyy\ hh:mm">
                  <c:v>43965.708333333336</c:v>
                </c:pt>
                <c:pt idx="7" formatCode="mm/dd/yyyy\ hh:mm">
                  <c:v>43965.791666666664</c:v>
                </c:pt>
                <c:pt idx="8" formatCode="mm/dd/yyyy\ hh:mm">
                  <c:v>43965.875</c:v>
                </c:pt>
                <c:pt idx="9" formatCode="mm/dd/yyyy\ hh:mm">
                  <c:v>43965.958333333336</c:v>
                </c:pt>
                <c:pt idx="10" formatCode="mm/dd/yyyy\ hh:mm">
                  <c:v>43966.041666666664</c:v>
                </c:pt>
                <c:pt idx="11" formatCode="mm/dd/yyyy\ hh:mm">
                  <c:v>43966.125</c:v>
                </c:pt>
                <c:pt idx="12" formatCode="mm/dd/yyyy\ hh:mm">
                  <c:v>43966.208333333336</c:v>
                </c:pt>
                <c:pt idx="13" formatCode="mm/dd/yyyy\ hh:mm">
                  <c:v>43966.291666666664</c:v>
                </c:pt>
                <c:pt idx="14" formatCode="mm/dd/yyyy\ hh:mm">
                  <c:v>43966.375</c:v>
                </c:pt>
                <c:pt idx="15" formatCode="mm/dd/yyyy\ hh:mm">
                  <c:v>43966.458333333336</c:v>
                </c:pt>
                <c:pt idx="16" formatCode="mm/dd/yyyy\ hh:mm">
                  <c:v>43966.541666666664</c:v>
                </c:pt>
                <c:pt idx="17" formatCode="mm/dd/yyyy\ hh:mm">
                  <c:v>43966.625</c:v>
                </c:pt>
                <c:pt idx="18" formatCode="mm/dd/yyyy\ hh:mm">
                  <c:v>43966.708333333336</c:v>
                </c:pt>
                <c:pt idx="19" formatCode="mm/dd/yyyy\ hh:mm">
                  <c:v>43966.791666666664</c:v>
                </c:pt>
                <c:pt idx="20" formatCode="mm/dd/yyyy\ hh:mm">
                  <c:v>43966.875</c:v>
                </c:pt>
                <c:pt idx="21" formatCode="mm/dd/yyyy\ hh:mm">
                  <c:v>43966.958333333336</c:v>
                </c:pt>
                <c:pt idx="22" formatCode="mm/dd/yyyy\ hh:mm">
                  <c:v>43967.041666666664</c:v>
                </c:pt>
                <c:pt idx="23" formatCode="mm/dd/yyyy\ hh:mm">
                  <c:v>43967.125</c:v>
                </c:pt>
                <c:pt idx="24" formatCode="mm/dd/yyyy\ hh:mm">
                  <c:v>43967.208333333336</c:v>
                </c:pt>
                <c:pt idx="25" formatCode="mm/dd/yyyy\ hh:mm">
                  <c:v>43967.291666666664</c:v>
                </c:pt>
                <c:pt idx="26" formatCode="mm/dd/yyyy\ hh:mm">
                  <c:v>43967.375</c:v>
                </c:pt>
                <c:pt idx="27" formatCode="mm/dd/yyyy\ hh:mm">
                  <c:v>43967.458333333336</c:v>
                </c:pt>
                <c:pt idx="28" formatCode="mm/dd/yyyy\ hh:mm">
                  <c:v>43967.541666666664</c:v>
                </c:pt>
                <c:pt idx="29" formatCode="mm/dd/yyyy\ hh:mm">
                  <c:v>43967.621527777781</c:v>
                </c:pt>
                <c:pt idx="30" formatCode="mm/dd/yyyy\ hh:mm">
                  <c:v>43967.704861111109</c:v>
                </c:pt>
                <c:pt idx="31" formatCode="mm/dd/yyyy\ hh:mm">
                  <c:v>43967.788194444445</c:v>
                </c:pt>
                <c:pt idx="32" formatCode="mm/dd/yyyy\ hh:mm">
                  <c:v>43967.871527777781</c:v>
                </c:pt>
                <c:pt idx="33" formatCode="mm/dd/yyyy\ hh:mm">
                  <c:v>43967.954861111109</c:v>
                </c:pt>
                <c:pt idx="34" formatCode="mm/dd/yyyy\ hh:mm">
                  <c:v>43968.038194444445</c:v>
                </c:pt>
                <c:pt idx="35" formatCode="mm/dd/yyyy\ hh:mm">
                  <c:v>43968.121527777781</c:v>
                </c:pt>
                <c:pt idx="36" formatCode="mm/dd/yyyy\ hh:mm">
                  <c:v>43968.204861111109</c:v>
                </c:pt>
                <c:pt idx="37" formatCode="mm/dd/yyyy\ hh:mm">
                  <c:v>43968.288194444445</c:v>
                </c:pt>
                <c:pt idx="38" formatCode="mm/dd/yyyy\ hh:mm">
                  <c:v>43968.371527777781</c:v>
                </c:pt>
                <c:pt idx="39" formatCode="mm/dd/yyyy\ hh:mm">
                  <c:v>43968.454861111109</c:v>
                </c:pt>
                <c:pt idx="40" formatCode="mm/dd/yyyy\ hh:mm">
                  <c:v>43968.538194444445</c:v>
                </c:pt>
                <c:pt idx="41" formatCode="mm/dd/yyyy\ hh:mm">
                  <c:v>43968.621527777781</c:v>
                </c:pt>
                <c:pt idx="42" formatCode="mm/dd/yyyy\ hh:mm">
                  <c:v>43968.704861111109</c:v>
                </c:pt>
                <c:pt idx="43" formatCode="mm/dd/yyyy\ hh:mm">
                  <c:v>43968.788194444445</c:v>
                </c:pt>
                <c:pt idx="44" formatCode="mm/dd/yyyy\ hh:mm">
                  <c:v>43968.871527777781</c:v>
                </c:pt>
                <c:pt idx="45" formatCode="mm/dd/yyyy\ hh:mm">
                  <c:v>43968.954861111109</c:v>
                </c:pt>
                <c:pt idx="46" formatCode="mm/dd/yyyy\ hh:mm">
                  <c:v>43969.038194444445</c:v>
                </c:pt>
                <c:pt idx="47" formatCode="mm/dd/yyyy\ hh:mm">
                  <c:v>43969.121527777781</c:v>
                </c:pt>
                <c:pt idx="48" formatCode="mm/dd/yyyy\ hh:mm">
                  <c:v>43969.204861111109</c:v>
                </c:pt>
                <c:pt idx="49" formatCode="mm/dd/yyyy\ hh:mm">
                  <c:v>43969.288194444445</c:v>
                </c:pt>
                <c:pt idx="50" formatCode="mm/dd/yyyy\ hh:mm">
                  <c:v>43969.371527777781</c:v>
                </c:pt>
                <c:pt idx="51" formatCode="mm/dd/yyyy\ hh:mm">
                  <c:v>43969.454861111109</c:v>
                </c:pt>
                <c:pt idx="52" formatCode="mm/dd/yyyy\ hh:mm">
                  <c:v>43969.538194444445</c:v>
                </c:pt>
                <c:pt idx="54" formatCode="mm/dd/yyyy\ hh:mm">
                  <c:v>43969.868750000001</c:v>
                </c:pt>
                <c:pt idx="55" formatCode="mm/dd/yyyy\ hh:mm">
                  <c:v>43969.95208333333</c:v>
                </c:pt>
              </c:numCache>
            </c:numRef>
          </c:xVal>
          <c:yVal>
            <c:numRef>
              <c:f>'Analytical data'!$G$5:$G$60</c:f>
              <c:numCache>
                <c:formatCode>General</c:formatCode>
                <c:ptCount val="56"/>
                <c:pt idx="0" formatCode="0.00000">
                  <c:v>7.4970462792005116E-2</c:v>
                </c:pt>
                <c:pt idx="2" formatCode="0.00000">
                  <c:v>2.0455038562308996E-2</c:v>
                </c:pt>
                <c:pt idx="4" formatCode="0.00000">
                  <c:v>3.3982281725101317E-3</c:v>
                </c:pt>
                <c:pt idx="5" formatCode="0.00000">
                  <c:v>1.5379876393238349E-4</c:v>
                </c:pt>
                <c:pt idx="6" formatCode="0.00000">
                  <c:v>1.3677958742639107E-4</c:v>
                </c:pt>
                <c:pt idx="7" formatCode="0.00000">
                  <c:v>4.3497929541600611E-4</c:v>
                </c:pt>
                <c:pt idx="8" formatCode="0.00000">
                  <c:v>1.1795279897755461E-3</c:v>
                </c:pt>
                <c:pt idx="9" formatCode="0.00000">
                  <c:v>6.5671589367792896E-3</c:v>
                </c:pt>
                <c:pt idx="10" formatCode="0.00000">
                  <c:v>2.0855309679993567E-2</c:v>
                </c:pt>
                <c:pt idx="11" formatCode="0.00000">
                  <c:v>2.0850762050590485E-2</c:v>
                </c:pt>
                <c:pt idx="12" formatCode="0.00000">
                  <c:v>2.4054950922379342E-2</c:v>
                </c:pt>
                <c:pt idx="13" formatCode="0.00000">
                  <c:v>2.8554129543634347E-2</c:v>
                </c:pt>
                <c:pt idx="14" formatCode="0.00000">
                  <c:v>4.0538835828305003E-2</c:v>
                </c:pt>
                <c:pt idx="15" formatCode="0.00000">
                  <c:v>2.1214520210620841E-2</c:v>
                </c:pt>
                <c:pt idx="16" formatCode="0.00000">
                  <c:v>1.2524164218183334E-3</c:v>
                </c:pt>
                <c:pt idx="17" formatCode="0.00000">
                  <c:v>8.4480827644678046E-4</c:v>
                </c:pt>
                <c:pt idx="18" formatCode="0.00000">
                  <c:v>4.8950274805233396E-3</c:v>
                </c:pt>
                <c:pt idx="19" formatCode="0.00000">
                  <c:v>1.6110542772335499</c:v>
                </c:pt>
                <c:pt idx="20" formatCode="0.00000">
                  <c:v>11.138463645797998</c:v>
                </c:pt>
                <c:pt idx="21" formatCode="0.00000">
                  <c:v>16.387704298366852</c:v>
                </c:pt>
                <c:pt idx="22" formatCode="0.00000">
                  <c:v>11.979169839420544</c:v>
                </c:pt>
                <c:pt idx="23" formatCode="0.00000">
                  <c:v>6.8674051422559339</c:v>
                </c:pt>
                <c:pt idx="24" formatCode="0.00000">
                  <c:v>3.9489289671520242</c:v>
                </c:pt>
                <c:pt idx="25" formatCode="0.00000">
                  <c:v>2.218230051291846</c:v>
                </c:pt>
                <c:pt idx="26" formatCode="0.00000">
                  <c:v>1.4397458497600992</c:v>
                </c:pt>
                <c:pt idx="27" formatCode="0.00000">
                  <c:v>1.0123114300394171</c:v>
                </c:pt>
                <c:pt idx="28" formatCode="0.00000">
                  <c:v>0.57971452489426301</c:v>
                </c:pt>
                <c:pt idx="29" formatCode="0.00000">
                  <c:v>0.3975530864207823</c:v>
                </c:pt>
                <c:pt idx="30" formatCode="0.00000">
                  <c:v>0.24532520668985058</c:v>
                </c:pt>
                <c:pt idx="31" formatCode="0.00000">
                  <c:v>0.17684977408081221</c:v>
                </c:pt>
                <c:pt idx="32" formatCode="0.00000">
                  <c:v>0.15198428485721815</c:v>
                </c:pt>
                <c:pt idx="33" formatCode="0.00000">
                  <c:v>0.13533728522091573</c:v>
                </c:pt>
                <c:pt idx="34" formatCode="0.00000">
                  <c:v>0.12750933284178315</c:v>
                </c:pt>
                <c:pt idx="35" formatCode="0.00000">
                  <c:v>0.13167609779129028</c:v>
                </c:pt>
                <c:pt idx="36" formatCode="0.00000">
                  <c:v>0.13081632873800073</c:v>
                </c:pt>
                <c:pt idx="37" formatCode="0.00000">
                  <c:v>0.13795136007478778</c:v>
                </c:pt>
                <c:pt idx="38" formatCode="0.00000">
                  <c:v>0.17945316522719201</c:v>
                </c:pt>
                <c:pt idx="39" formatCode="0.00000">
                  <c:v>0.15464805992492298</c:v>
                </c:pt>
                <c:pt idx="40" formatCode="0.00000">
                  <c:v>8.4054173566656565E-2</c:v>
                </c:pt>
                <c:pt idx="41" formatCode="0.00000">
                  <c:v>6.5412720877923436E-2</c:v>
                </c:pt>
                <c:pt idx="42" formatCode="0.00000">
                  <c:v>6.1878217851860429E-2</c:v>
                </c:pt>
                <c:pt idx="43" formatCode="0.00000">
                  <c:v>6.3356820927776003E-2</c:v>
                </c:pt>
                <c:pt idx="44" formatCode="0.00000">
                  <c:v>6.7606778468318057E-2</c:v>
                </c:pt>
                <c:pt idx="45" formatCode="0.00000">
                  <c:v>7.2566314283656855E-2</c:v>
                </c:pt>
                <c:pt idx="46" formatCode="0.00000">
                  <c:v>7.7883291289933737E-2</c:v>
                </c:pt>
                <c:pt idx="47" formatCode="0.00000">
                  <c:v>7.0703449041150737E-2</c:v>
                </c:pt>
                <c:pt idx="48" formatCode="0.00000">
                  <c:v>6.7042177084473575E-2</c:v>
                </c:pt>
                <c:pt idx="49" formatCode="0.00000">
                  <c:v>6.9321511831721999E-2</c:v>
                </c:pt>
                <c:pt idx="50" formatCode="0.00000">
                  <c:v>7.6120011791810424E-2</c:v>
                </c:pt>
                <c:pt idx="51" formatCode="0.00000">
                  <c:v>0.13758261662482579</c:v>
                </c:pt>
                <c:pt idx="52" formatCode="0.00000">
                  <c:v>0.17878601293884119</c:v>
                </c:pt>
                <c:pt idx="54" formatCode="0.00000">
                  <c:v>9.518353298317915E-2</c:v>
                </c:pt>
                <c:pt idx="55" formatCode="0.00000">
                  <c:v>9.3037064158400823E-2</c:v>
                </c:pt>
              </c:numCache>
            </c:numRef>
          </c:yVal>
          <c:smooth val="0"/>
          <c:extLst>
            <c:ext xmlns:c16="http://schemas.microsoft.com/office/drawing/2014/chart" uri="{C3380CC4-5D6E-409C-BE32-E72D297353CC}">
              <c16:uniqueId val="{00000000-83F3-4334-8CEC-92791E6BA7C0}"/>
            </c:ext>
          </c:extLst>
        </c:ser>
        <c:dLbls>
          <c:showLegendKey val="0"/>
          <c:showVal val="0"/>
          <c:showCatName val="0"/>
          <c:showSerName val="0"/>
          <c:showPercent val="0"/>
          <c:showBubbleSize val="0"/>
        </c:dLbls>
        <c:axId val="1058188223"/>
        <c:axId val="977352495"/>
      </c:scatterChart>
      <c:scatterChart>
        <c:scatterStyle val="lineMarker"/>
        <c:varyColors val="0"/>
        <c:ser>
          <c:idx val="1"/>
          <c:order val="1"/>
          <c:tx>
            <c:v>Conductance</c:v>
          </c:tx>
          <c:spPr>
            <a:ln w="25400" cap="rnd">
              <a:solidFill>
                <a:srgbClr val="C00000"/>
              </a:solidFill>
              <a:round/>
            </a:ln>
            <a:effectLst/>
          </c:spPr>
          <c:marker>
            <c:symbol val="circle"/>
            <c:size val="5"/>
            <c:spPr>
              <a:solidFill>
                <a:srgbClr val="C00000"/>
              </a:solidFill>
              <a:ln w="9525">
                <a:solidFill>
                  <a:srgbClr val="C00000"/>
                </a:solidFill>
              </a:ln>
              <a:effectLst/>
            </c:spPr>
          </c:marker>
          <c:xVal>
            <c:numRef>
              <c:f>'Analytical data'!$C$5:$C$60</c:f>
              <c:numCache>
                <c:formatCode>General</c:formatCode>
                <c:ptCount val="56"/>
                <c:pt idx="0" formatCode="mm/dd/yyyy\ hh:mm">
                  <c:v>43923.690972222219</c:v>
                </c:pt>
                <c:pt idx="2" formatCode="mm/dd/yyyy\ hh:mm">
                  <c:v>43946.5</c:v>
                </c:pt>
                <c:pt idx="4" formatCode="mm/dd/yyyy\ hh:mm">
                  <c:v>43963.623611111114</c:v>
                </c:pt>
                <c:pt idx="5" formatCode="mm/dd/yyyy\ hh:mm">
                  <c:v>43965.625</c:v>
                </c:pt>
                <c:pt idx="6" formatCode="mm/dd/yyyy\ hh:mm">
                  <c:v>43965.708333333336</c:v>
                </c:pt>
                <c:pt idx="7" formatCode="mm/dd/yyyy\ hh:mm">
                  <c:v>43965.791666666664</c:v>
                </c:pt>
                <c:pt idx="8" formatCode="mm/dd/yyyy\ hh:mm">
                  <c:v>43965.875</c:v>
                </c:pt>
                <c:pt idx="9" formatCode="mm/dd/yyyy\ hh:mm">
                  <c:v>43965.958333333336</c:v>
                </c:pt>
                <c:pt idx="10" formatCode="mm/dd/yyyy\ hh:mm">
                  <c:v>43966.041666666664</c:v>
                </c:pt>
                <c:pt idx="11" formatCode="mm/dd/yyyy\ hh:mm">
                  <c:v>43966.125</c:v>
                </c:pt>
                <c:pt idx="12" formatCode="mm/dd/yyyy\ hh:mm">
                  <c:v>43966.208333333336</c:v>
                </c:pt>
                <c:pt idx="13" formatCode="mm/dd/yyyy\ hh:mm">
                  <c:v>43966.291666666664</c:v>
                </c:pt>
                <c:pt idx="14" formatCode="mm/dd/yyyy\ hh:mm">
                  <c:v>43966.375</c:v>
                </c:pt>
                <c:pt idx="15" formatCode="mm/dd/yyyy\ hh:mm">
                  <c:v>43966.458333333336</c:v>
                </c:pt>
                <c:pt idx="16" formatCode="mm/dd/yyyy\ hh:mm">
                  <c:v>43966.541666666664</c:v>
                </c:pt>
                <c:pt idx="17" formatCode="mm/dd/yyyy\ hh:mm">
                  <c:v>43966.625</c:v>
                </c:pt>
                <c:pt idx="18" formatCode="mm/dd/yyyy\ hh:mm">
                  <c:v>43966.708333333336</c:v>
                </c:pt>
                <c:pt idx="19" formatCode="mm/dd/yyyy\ hh:mm">
                  <c:v>43966.791666666664</c:v>
                </c:pt>
                <c:pt idx="20" formatCode="mm/dd/yyyy\ hh:mm">
                  <c:v>43966.875</c:v>
                </c:pt>
                <c:pt idx="21" formatCode="mm/dd/yyyy\ hh:mm">
                  <c:v>43966.958333333336</c:v>
                </c:pt>
                <c:pt idx="22" formatCode="mm/dd/yyyy\ hh:mm">
                  <c:v>43967.041666666664</c:v>
                </c:pt>
                <c:pt idx="23" formatCode="mm/dd/yyyy\ hh:mm">
                  <c:v>43967.125</c:v>
                </c:pt>
                <c:pt idx="24" formatCode="mm/dd/yyyy\ hh:mm">
                  <c:v>43967.208333333336</c:v>
                </c:pt>
                <c:pt idx="25" formatCode="mm/dd/yyyy\ hh:mm">
                  <c:v>43967.291666666664</c:v>
                </c:pt>
                <c:pt idx="26" formatCode="mm/dd/yyyy\ hh:mm">
                  <c:v>43967.375</c:v>
                </c:pt>
                <c:pt idx="27" formatCode="mm/dd/yyyy\ hh:mm">
                  <c:v>43967.458333333336</c:v>
                </c:pt>
                <c:pt idx="28" formatCode="mm/dd/yyyy\ hh:mm">
                  <c:v>43967.541666666664</c:v>
                </c:pt>
                <c:pt idx="29" formatCode="mm/dd/yyyy\ hh:mm">
                  <c:v>43967.621527777781</c:v>
                </c:pt>
                <c:pt idx="30" formatCode="mm/dd/yyyy\ hh:mm">
                  <c:v>43967.704861111109</c:v>
                </c:pt>
                <c:pt idx="31" formatCode="mm/dd/yyyy\ hh:mm">
                  <c:v>43967.788194444445</c:v>
                </c:pt>
                <c:pt idx="32" formatCode="mm/dd/yyyy\ hh:mm">
                  <c:v>43967.871527777781</c:v>
                </c:pt>
                <c:pt idx="33" formatCode="mm/dd/yyyy\ hh:mm">
                  <c:v>43967.954861111109</c:v>
                </c:pt>
                <c:pt idx="34" formatCode="mm/dd/yyyy\ hh:mm">
                  <c:v>43968.038194444445</c:v>
                </c:pt>
                <c:pt idx="35" formatCode="mm/dd/yyyy\ hh:mm">
                  <c:v>43968.121527777781</c:v>
                </c:pt>
                <c:pt idx="36" formatCode="mm/dd/yyyy\ hh:mm">
                  <c:v>43968.204861111109</c:v>
                </c:pt>
                <c:pt idx="37" formatCode="mm/dd/yyyy\ hh:mm">
                  <c:v>43968.288194444445</c:v>
                </c:pt>
                <c:pt idx="38" formatCode="mm/dd/yyyy\ hh:mm">
                  <c:v>43968.371527777781</c:v>
                </c:pt>
                <c:pt idx="39" formatCode="mm/dd/yyyy\ hh:mm">
                  <c:v>43968.454861111109</c:v>
                </c:pt>
                <c:pt idx="40" formatCode="mm/dd/yyyy\ hh:mm">
                  <c:v>43968.538194444445</c:v>
                </c:pt>
                <c:pt idx="41" formatCode="mm/dd/yyyy\ hh:mm">
                  <c:v>43968.621527777781</c:v>
                </c:pt>
                <c:pt idx="42" formatCode="mm/dd/yyyy\ hh:mm">
                  <c:v>43968.704861111109</c:v>
                </c:pt>
                <c:pt idx="43" formatCode="mm/dd/yyyy\ hh:mm">
                  <c:v>43968.788194444445</c:v>
                </c:pt>
                <c:pt idx="44" formatCode="mm/dd/yyyy\ hh:mm">
                  <c:v>43968.871527777781</c:v>
                </c:pt>
                <c:pt idx="45" formatCode="mm/dd/yyyy\ hh:mm">
                  <c:v>43968.954861111109</c:v>
                </c:pt>
                <c:pt idx="46" formatCode="mm/dd/yyyy\ hh:mm">
                  <c:v>43969.038194444445</c:v>
                </c:pt>
                <c:pt idx="47" formatCode="mm/dd/yyyy\ hh:mm">
                  <c:v>43969.121527777781</c:v>
                </c:pt>
                <c:pt idx="48" formatCode="mm/dd/yyyy\ hh:mm">
                  <c:v>43969.204861111109</c:v>
                </c:pt>
                <c:pt idx="49" formatCode="mm/dd/yyyy\ hh:mm">
                  <c:v>43969.288194444445</c:v>
                </c:pt>
                <c:pt idx="50" formatCode="mm/dd/yyyy\ hh:mm">
                  <c:v>43969.371527777781</c:v>
                </c:pt>
                <c:pt idx="51" formatCode="mm/dd/yyyy\ hh:mm">
                  <c:v>43969.454861111109</c:v>
                </c:pt>
                <c:pt idx="52" formatCode="mm/dd/yyyy\ hh:mm">
                  <c:v>43969.538194444445</c:v>
                </c:pt>
                <c:pt idx="54" formatCode="mm/dd/yyyy\ hh:mm">
                  <c:v>43969.868750000001</c:v>
                </c:pt>
                <c:pt idx="55" formatCode="mm/dd/yyyy\ hh:mm">
                  <c:v>43969.95208333333</c:v>
                </c:pt>
              </c:numCache>
            </c:numRef>
          </c:xVal>
          <c:yVal>
            <c:numRef>
              <c:f>'Analytical data'!$H$5:$H$60</c:f>
              <c:numCache>
                <c:formatCode>General</c:formatCode>
                <c:ptCount val="56"/>
                <c:pt idx="0">
                  <c:v>668</c:v>
                </c:pt>
                <c:pt idx="2">
                  <c:v>731</c:v>
                </c:pt>
                <c:pt idx="5">
                  <c:v>817</c:v>
                </c:pt>
                <c:pt idx="6">
                  <c:v>800</c:v>
                </c:pt>
                <c:pt idx="7">
                  <c:v>812</c:v>
                </c:pt>
                <c:pt idx="8">
                  <c:v>655</c:v>
                </c:pt>
                <c:pt idx="9">
                  <c:v>785</c:v>
                </c:pt>
                <c:pt idx="10">
                  <c:v>731</c:v>
                </c:pt>
                <c:pt idx="11">
                  <c:v>774</c:v>
                </c:pt>
                <c:pt idx="12">
                  <c:v>706</c:v>
                </c:pt>
                <c:pt idx="13">
                  <c:v>736</c:v>
                </c:pt>
                <c:pt idx="14">
                  <c:v>757</c:v>
                </c:pt>
                <c:pt idx="15">
                  <c:v>768</c:v>
                </c:pt>
                <c:pt idx="16">
                  <c:v>791</c:v>
                </c:pt>
                <c:pt idx="17">
                  <c:v>751</c:v>
                </c:pt>
                <c:pt idx="18">
                  <c:v>636</c:v>
                </c:pt>
                <c:pt idx="19">
                  <c:v>519</c:v>
                </c:pt>
                <c:pt idx="20">
                  <c:v>85</c:v>
                </c:pt>
                <c:pt idx="21">
                  <c:v>110</c:v>
                </c:pt>
                <c:pt idx="22">
                  <c:v>134</c:v>
                </c:pt>
                <c:pt idx="23">
                  <c:v>210</c:v>
                </c:pt>
                <c:pt idx="24">
                  <c:v>251</c:v>
                </c:pt>
                <c:pt idx="25">
                  <c:v>331</c:v>
                </c:pt>
                <c:pt idx="26">
                  <c:v>355</c:v>
                </c:pt>
                <c:pt idx="27">
                  <c:v>427</c:v>
                </c:pt>
                <c:pt idx="28">
                  <c:v>453</c:v>
                </c:pt>
                <c:pt idx="29">
                  <c:v>478</c:v>
                </c:pt>
                <c:pt idx="30">
                  <c:v>521</c:v>
                </c:pt>
                <c:pt idx="31">
                  <c:v>587</c:v>
                </c:pt>
                <c:pt idx="32">
                  <c:v>646</c:v>
                </c:pt>
                <c:pt idx="33">
                  <c:v>682</c:v>
                </c:pt>
                <c:pt idx="34">
                  <c:v>668</c:v>
                </c:pt>
                <c:pt idx="35">
                  <c:v>672</c:v>
                </c:pt>
                <c:pt idx="36">
                  <c:v>659</c:v>
                </c:pt>
                <c:pt idx="37">
                  <c:v>668</c:v>
                </c:pt>
                <c:pt idx="38">
                  <c:v>680</c:v>
                </c:pt>
                <c:pt idx="39">
                  <c:v>676</c:v>
                </c:pt>
                <c:pt idx="40">
                  <c:v>695</c:v>
                </c:pt>
                <c:pt idx="41">
                  <c:v>697</c:v>
                </c:pt>
                <c:pt idx="42">
                  <c:v>708</c:v>
                </c:pt>
                <c:pt idx="43">
                  <c:v>725</c:v>
                </c:pt>
                <c:pt idx="44">
                  <c:v>714</c:v>
                </c:pt>
                <c:pt idx="45">
                  <c:v>744</c:v>
                </c:pt>
                <c:pt idx="46">
                  <c:v>738</c:v>
                </c:pt>
                <c:pt idx="47">
                  <c:v>742</c:v>
                </c:pt>
                <c:pt idx="48">
                  <c:v>734</c:v>
                </c:pt>
                <c:pt idx="49">
                  <c:v>727</c:v>
                </c:pt>
                <c:pt idx="50">
                  <c:v>740</c:v>
                </c:pt>
                <c:pt idx="51">
                  <c:v>717</c:v>
                </c:pt>
                <c:pt idx="52">
                  <c:v>657</c:v>
                </c:pt>
              </c:numCache>
            </c:numRef>
          </c:yVal>
          <c:smooth val="0"/>
          <c:extLst>
            <c:ext xmlns:c16="http://schemas.microsoft.com/office/drawing/2014/chart" uri="{C3380CC4-5D6E-409C-BE32-E72D297353CC}">
              <c16:uniqueId val="{00000001-83F3-4334-8CEC-92791E6BA7C0}"/>
            </c:ext>
          </c:extLst>
        </c:ser>
        <c:dLbls>
          <c:showLegendKey val="0"/>
          <c:showVal val="0"/>
          <c:showCatName val="0"/>
          <c:showSerName val="0"/>
          <c:showPercent val="0"/>
          <c:showBubbleSize val="0"/>
        </c:dLbls>
        <c:axId val="1067414639"/>
        <c:axId val="1067408815"/>
      </c:scatterChart>
      <c:valAx>
        <c:axId val="1058188223"/>
        <c:scaling>
          <c:orientation val="minMax"/>
          <c:min val="43965"/>
        </c:scaling>
        <c:delete val="0"/>
        <c:axPos val="b"/>
        <c:majorGridlines>
          <c:spPr>
            <a:ln w="9525" cap="flat" cmpd="sng" algn="ctr">
              <a:solidFill>
                <a:schemeClr val="tx1">
                  <a:lumMod val="15000"/>
                  <a:lumOff val="85000"/>
                </a:schemeClr>
              </a:solidFill>
              <a:round/>
            </a:ln>
            <a:effectLst/>
          </c:spPr>
        </c:majorGridlines>
        <c:numFmt formatCode="m/d/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77352495"/>
        <c:crosses val="autoZero"/>
        <c:crossBetween val="midCat"/>
      </c:valAx>
      <c:valAx>
        <c:axId val="977352495"/>
        <c:scaling>
          <c:orientation val="minMax"/>
          <c:max val="2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Flow</a:t>
                </a:r>
                <a:r>
                  <a:rPr lang="en-US" sz="1400" baseline="0"/>
                  <a:t> L/sec</a:t>
                </a:r>
                <a:endParaRPr lang="en-US" sz="1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8188223"/>
        <c:crosses val="autoZero"/>
        <c:crossBetween val="midCat"/>
      </c:valAx>
      <c:valAx>
        <c:axId val="1067408815"/>
        <c:scaling>
          <c:orientation val="minMax"/>
          <c:max val="1100"/>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Conductance</a:t>
                </a:r>
                <a:r>
                  <a:rPr lang="en-US" sz="1400" baseline="0"/>
                  <a:t> (uS/cm)</a:t>
                </a:r>
                <a:endParaRPr lang="en-US" sz="1400"/>
              </a:p>
            </c:rich>
          </c:tx>
          <c:layout>
            <c:manualLayout>
              <c:xMode val="edge"/>
              <c:yMode val="edge"/>
              <c:x val="0.94337403210990811"/>
              <c:y val="0.3857096174091888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7414639"/>
        <c:crosses val="max"/>
        <c:crossBetween val="midCat"/>
        <c:majorUnit val="250"/>
      </c:valAx>
      <c:valAx>
        <c:axId val="1067414639"/>
        <c:scaling>
          <c:orientation val="minMax"/>
        </c:scaling>
        <c:delete val="1"/>
        <c:axPos val="b"/>
        <c:numFmt formatCode="mm/dd/yyyy\ hh:mm" sourceLinked="1"/>
        <c:majorTickMark val="out"/>
        <c:minorTickMark val="none"/>
        <c:tickLblPos val="nextTo"/>
        <c:crossAx val="1067408815"/>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5/15/20-5/18/20</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Flow</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'2020'!$A$15:$A$54</c:f>
              <c:numCache>
                <c:formatCode>mm/dd/yyyy\ hh:mm</c:formatCode>
                <c:ptCount val="40"/>
                <c:pt idx="0">
                  <c:v>43966.291666666664</c:v>
                </c:pt>
                <c:pt idx="1">
                  <c:v>43966.375</c:v>
                </c:pt>
                <c:pt idx="2">
                  <c:v>43966.458333333336</c:v>
                </c:pt>
                <c:pt idx="3">
                  <c:v>43966.541666666664</c:v>
                </c:pt>
                <c:pt idx="4">
                  <c:v>43966.625</c:v>
                </c:pt>
                <c:pt idx="5">
                  <c:v>43966.708333333336</c:v>
                </c:pt>
                <c:pt idx="6">
                  <c:v>43966.791666666664</c:v>
                </c:pt>
                <c:pt idx="7">
                  <c:v>43966.875</c:v>
                </c:pt>
                <c:pt idx="8">
                  <c:v>43966.958333333336</c:v>
                </c:pt>
                <c:pt idx="9">
                  <c:v>43967.041666666664</c:v>
                </c:pt>
                <c:pt idx="10">
                  <c:v>43967.125</c:v>
                </c:pt>
                <c:pt idx="11">
                  <c:v>43967.208333333336</c:v>
                </c:pt>
                <c:pt idx="12">
                  <c:v>43967.291666666664</c:v>
                </c:pt>
                <c:pt idx="13">
                  <c:v>43967.375</c:v>
                </c:pt>
                <c:pt idx="14">
                  <c:v>43967.458333333336</c:v>
                </c:pt>
                <c:pt idx="15">
                  <c:v>43967.541666666664</c:v>
                </c:pt>
                <c:pt idx="16">
                  <c:v>43967.621527777781</c:v>
                </c:pt>
                <c:pt idx="17">
                  <c:v>43967.704861111109</c:v>
                </c:pt>
                <c:pt idx="18">
                  <c:v>43967.788194444445</c:v>
                </c:pt>
                <c:pt idx="19">
                  <c:v>43967.871527777781</c:v>
                </c:pt>
                <c:pt idx="20">
                  <c:v>43967.954861111109</c:v>
                </c:pt>
                <c:pt idx="21">
                  <c:v>43968.038194444445</c:v>
                </c:pt>
                <c:pt idx="22">
                  <c:v>43968.121527777781</c:v>
                </c:pt>
                <c:pt idx="23">
                  <c:v>43968.204861111109</c:v>
                </c:pt>
                <c:pt idx="24">
                  <c:v>43968.288194444445</c:v>
                </c:pt>
                <c:pt idx="25">
                  <c:v>43968.371527777781</c:v>
                </c:pt>
                <c:pt idx="26">
                  <c:v>43968.454861111109</c:v>
                </c:pt>
                <c:pt idx="27">
                  <c:v>43968.538194444445</c:v>
                </c:pt>
                <c:pt idx="28">
                  <c:v>43968.621527777781</c:v>
                </c:pt>
                <c:pt idx="29">
                  <c:v>43968.704861111109</c:v>
                </c:pt>
                <c:pt idx="30">
                  <c:v>43968.788194444445</c:v>
                </c:pt>
                <c:pt idx="31">
                  <c:v>43968.871527777781</c:v>
                </c:pt>
                <c:pt idx="32">
                  <c:v>43968.954861111109</c:v>
                </c:pt>
                <c:pt idx="33">
                  <c:v>43969.038194444445</c:v>
                </c:pt>
                <c:pt idx="34">
                  <c:v>43969.121527777781</c:v>
                </c:pt>
                <c:pt idx="35">
                  <c:v>43969.204861111109</c:v>
                </c:pt>
                <c:pt idx="36">
                  <c:v>43969.288194444445</c:v>
                </c:pt>
                <c:pt idx="37">
                  <c:v>43969.371527777781</c:v>
                </c:pt>
                <c:pt idx="38">
                  <c:v>43969.454861111109</c:v>
                </c:pt>
                <c:pt idx="39">
                  <c:v>43969.538194444445</c:v>
                </c:pt>
              </c:numCache>
            </c:numRef>
          </c:xVal>
          <c:yVal>
            <c:numRef>
              <c:f>'2020'!$C$15:$C$54</c:f>
              <c:numCache>
                <c:formatCode>General</c:formatCode>
                <c:ptCount val="40"/>
                <c:pt idx="0">
                  <c:v>2.8554129543634347E-2</c:v>
                </c:pt>
                <c:pt idx="1">
                  <c:v>4.0538835828305003E-2</c:v>
                </c:pt>
                <c:pt idx="2">
                  <c:v>2.1214520210620841E-2</c:v>
                </c:pt>
                <c:pt idx="3">
                  <c:v>1.2524164218183334E-3</c:v>
                </c:pt>
                <c:pt idx="4">
                  <c:v>8.4480827644678046E-4</c:v>
                </c:pt>
                <c:pt idx="5">
                  <c:v>4.8950274805233396E-3</c:v>
                </c:pt>
                <c:pt idx="6">
                  <c:v>1.6110542772335499</c:v>
                </c:pt>
                <c:pt idx="7">
                  <c:v>11.138463645797998</c:v>
                </c:pt>
                <c:pt idx="8">
                  <c:v>16.387704298366852</c:v>
                </c:pt>
                <c:pt idx="9">
                  <c:v>11.979169839420544</c:v>
                </c:pt>
                <c:pt idx="10">
                  <c:v>6.8674051422559339</c:v>
                </c:pt>
                <c:pt idx="11">
                  <c:v>3.9489289671520242</c:v>
                </c:pt>
                <c:pt idx="12">
                  <c:v>2.218230051291846</c:v>
                </c:pt>
                <c:pt idx="13">
                  <c:v>1.4397458497600992</c:v>
                </c:pt>
                <c:pt idx="14">
                  <c:v>1.0123114300394171</c:v>
                </c:pt>
                <c:pt idx="15">
                  <c:v>0.57971452489426301</c:v>
                </c:pt>
                <c:pt idx="16">
                  <c:v>0.3975530864207823</c:v>
                </c:pt>
                <c:pt idx="17">
                  <c:v>0.24532520668985058</c:v>
                </c:pt>
                <c:pt idx="18">
                  <c:v>0.17684977408081221</c:v>
                </c:pt>
                <c:pt idx="19">
                  <c:v>0.15198428485721815</c:v>
                </c:pt>
                <c:pt idx="20">
                  <c:v>0.13533728522091573</c:v>
                </c:pt>
                <c:pt idx="21">
                  <c:v>0.12750933284178315</c:v>
                </c:pt>
                <c:pt idx="22">
                  <c:v>0.13167609779129028</c:v>
                </c:pt>
                <c:pt idx="23">
                  <c:v>0.13081632873800073</c:v>
                </c:pt>
                <c:pt idx="24">
                  <c:v>0.13795136007478778</c:v>
                </c:pt>
                <c:pt idx="25">
                  <c:v>0.17945316522719201</c:v>
                </c:pt>
                <c:pt idx="26">
                  <c:v>0.15464805992492298</c:v>
                </c:pt>
                <c:pt idx="27">
                  <c:v>8.4054173566656565E-2</c:v>
                </c:pt>
                <c:pt idx="28">
                  <c:v>6.5412720877923436E-2</c:v>
                </c:pt>
                <c:pt idx="29">
                  <c:v>6.1878217851860429E-2</c:v>
                </c:pt>
                <c:pt idx="30">
                  <c:v>6.3356820927776003E-2</c:v>
                </c:pt>
                <c:pt idx="31">
                  <c:v>6.7606778468318057E-2</c:v>
                </c:pt>
                <c:pt idx="32">
                  <c:v>7.2566314283656855E-2</c:v>
                </c:pt>
                <c:pt idx="33">
                  <c:v>7.7883291289933737E-2</c:v>
                </c:pt>
                <c:pt idx="34">
                  <c:v>7.0703449041150737E-2</c:v>
                </c:pt>
                <c:pt idx="35">
                  <c:v>6.7042177084473575E-2</c:v>
                </c:pt>
                <c:pt idx="36">
                  <c:v>6.9321511831721999E-2</c:v>
                </c:pt>
                <c:pt idx="37">
                  <c:v>7.6120011791810424E-2</c:v>
                </c:pt>
                <c:pt idx="38">
                  <c:v>0.13758261662482579</c:v>
                </c:pt>
                <c:pt idx="39">
                  <c:v>0.17878601293884119</c:v>
                </c:pt>
              </c:numCache>
            </c:numRef>
          </c:yVal>
          <c:smooth val="1"/>
          <c:extLst>
            <c:ext xmlns:c16="http://schemas.microsoft.com/office/drawing/2014/chart" uri="{C3380CC4-5D6E-409C-BE32-E72D297353CC}">
              <c16:uniqueId val="{00000000-1B3E-4298-B05B-BD545301CE05}"/>
            </c:ext>
          </c:extLst>
        </c:ser>
        <c:ser>
          <c:idx val="1"/>
          <c:order val="1"/>
          <c:tx>
            <c:v>Chloride</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'2020'!$A$15:$A$54</c:f>
              <c:numCache>
                <c:formatCode>mm/dd/yyyy\ hh:mm</c:formatCode>
                <c:ptCount val="40"/>
                <c:pt idx="0">
                  <c:v>43966.291666666664</c:v>
                </c:pt>
                <c:pt idx="1">
                  <c:v>43966.375</c:v>
                </c:pt>
                <c:pt idx="2">
                  <c:v>43966.458333333336</c:v>
                </c:pt>
                <c:pt idx="3">
                  <c:v>43966.541666666664</c:v>
                </c:pt>
                <c:pt idx="4">
                  <c:v>43966.625</c:v>
                </c:pt>
                <c:pt idx="5">
                  <c:v>43966.708333333336</c:v>
                </c:pt>
                <c:pt idx="6">
                  <c:v>43966.791666666664</c:v>
                </c:pt>
                <c:pt idx="7">
                  <c:v>43966.875</c:v>
                </c:pt>
                <c:pt idx="8">
                  <c:v>43966.958333333336</c:v>
                </c:pt>
                <c:pt idx="9">
                  <c:v>43967.041666666664</c:v>
                </c:pt>
                <c:pt idx="10">
                  <c:v>43967.125</c:v>
                </c:pt>
                <c:pt idx="11">
                  <c:v>43967.208333333336</c:v>
                </c:pt>
                <c:pt idx="12">
                  <c:v>43967.291666666664</c:v>
                </c:pt>
                <c:pt idx="13">
                  <c:v>43967.375</c:v>
                </c:pt>
                <c:pt idx="14">
                  <c:v>43967.458333333336</c:v>
                </c:pt>
                <c:pt idx="15">
                  <c:v>43967.541666666664</c:v>
                </c:pt>
                <c:pt idx="16">
                  <c:v>43967.621527777781</c:v>
                </c:pt>
                <c:pt idx="17">
                  <c:v>43967.704861111109</c:v>
                </c:pt>
                <c:pt idx="18">
                  <c:v>43967.788194444445</c:v>
                </c:pt>
                <c:pt idx="19">
                  <c:v>43967.871527777781</c:v>
                </c:pt>
                <c:pt idx="20">
                  <c:v>43967.954861111109</c:v>
                </c:pt>
                <c:pt idx="21">
                  <c:v>43968.038194444445</c:v>
                </c:pt>
                <c:pt idx="22">
                  <c:v>43968.121527777781</c:v>
                </c:pt>
                <c:pt idx="23">
                  <c:v>43968.204861111109</c:v>
                </c:pt>
                <c:pt idx="24">
                  <c:v>43968.288194444445</c:v>
                </c:pt>
                <c:pt idx="25">
                  <c:v>43968.371527777781</c:v>
                </c:pt>
                <c:pt idx="26">
                  <c:v>43968.454861111109</c:v>
                </c:pt>
                <c:pt idx="27">
                  <c:v>43968.538194444445</c:v>
                </c:pt>
                <c:pt idx="28">
                  <c:v>43968.621527777781</c:v>
                </c:pt>
                <c:pt idx="29">
                  <c:v>43968.704861111109</c:v>
                </c:pt>
                <c:pt idx="30">
                  <c:v>43968.788194444445</c:v>
                </c:pt>
                <c:pt idx="31">
                  <c:v>43968.871527777781</c:v>
                </c:pt>
                <c:pt idx="32">
                  <c:v>43968.954861111109</c:v>
                </c:pt>
                <c:pt idx="33">
                  <c:v>43969.038194444445</c:v>
                </c:pt>
                <c:pt idx="34">
                  <c:v>43969.121527777781</c:v>
                </c:pt>
                <c:pt idx="35">
                  <c:v>43969.204861111109</c:v>
                </c:pt>
                <c:pt idx="36">
                  <c:v>43969.288194444445</c:v>
                </c:pt>
                <c:pt idx="37">
                  <c:v>43969.371527777781</c:v>
                </c:pt>
                <c:pt idx="38">
                  <c:v>43969.454861111109</c:v>
                </c:pt>
                <c:pt idx="39">
                  <c:v>43969.538194444445</c:v>
                </c:pt>
              </c:numCache>
            </c:numRef>
          </c:xVal>
          <c:yVal>
            <c:numRef>
              <c:f>'2020'!$G$15:$G$54</c:f>
              <c:numCache>
                <c:formatCode>General</c:formatCode>
                <c:ptCount val="40"/>
                <c:pt idx="0">
                  <c:v>71.900000000000006</c:v>
                </c:pt>
                <c:pt idx="1">
                  <c:v>86.2</c:v>
                </c:pt>
                <c:pt idx="2">
                  <c:v>95</c:v>
                </c:pt>
                <c:pt idx="3">
                  <c:v>96.1</c:v>
                </c:pt>
                <c:pt idx="4">
                  <c:v>96.6</c:v>
                </c:pt>
                <c:pt idx="5">
                  <c:v>95.1</c:v>
                </c:pt>
                <c:pt idx="6">
                  <c:v>62.6</c:v>
                </c:pt>
                <c:pt idx="7">
                  <c:v>10.4</c:v>
                </c:pt>
                <c:pt idx="8">
                  <c:v>14.8</c:v>
                </c:pt>
                <c:pt idx="9">
                  <c:v>18.7</c:v>
                </c:pt>
                <c:pt idx="10">
                  <c:v>31.9</c:v>
                </c:pt>
                <c:pt idx="11">
                  <c:v>12.9</c:v>
                </c:pt>
                <c:pt idx="12">
                  <c:v>51.2</c:v>
                </c:pt>
                <c:pt idx="13">
                  <c:v>59.9</c:v>
                </c:pt>
                <c:pt idx="14">
                  <c:v>68.7</c:v>
                </c:pt>
                <c:pt idx="15">
                  <c:v>69.224999999999994</c:v>
                </c:pt>
                <c:pt idx="16">
                  <c:v>72.491</c:v>
                </c:pt>
                <c:pt idx="17">
                  <c:v>79.094000000000008</c:v>
                </c:pt>
                <c:pt idx="18">
                  <c:v>85.981000000000009</c:v>
                </c:pt>
                <c:pt idx="19">
                  <c:v>84.064000000000007</c:v>
                </c:pt>
                <c:pt idx="20">
                  <c:v>82.075999999999993</c:v>
                </c:pt>
                <c:pt idx="21">
                  <c:v>74.762999999999991</c:v>
                </c:pt>
                <c:pt idx="22">
                  <c:v>83.709000000000003</c:v>
                </c:pt>
                <c:pt idx="23">
                  <c:v>56.800000000000004</c:v>
                </c:pt>
                <c:pt idx="24">
                  <c:v>64.468000000000004</c:v>
                </c:pt>
                <c:pt idx="25">
                  <c:v>85.555000000000007</c:v>
                </c:pt>
                <c:pt idx="26">
                  <c:v>53.392000000000003</c:v>
                </c:pt>
                <c:pt idx="27">
                  <c:v>33.512</c:v>
                </c:pt>
                <c:pt idx="28">
                  <c:v>23.359000000000002</c:v>
                </c:pt>
                <c:pt idx="29">
                  <c:v>46.008000000000003</c:v>
                </c:pt>
                <c:pt idx="30">
                  <c:v>41.677000000000007</c:v>
                </c:pt>
                <c:pt idx="31">
                  <c:v>77.39</c:v>
                </c:pt>
                <c:pt idx="32">
                  <c:v>82.36</c:v>
                </c:pt>
                <c:pt idx="33">
                  <c:v>77.176999999999992</c:v>
                </c:pt>
                <c:pt idx="34">
                  <c:v>60.917999999999999</c:v>
                </c:pt>
                <c:pt idx="35">
                  <c:v>68.87</c:v>
                </c:pt>
                <c:pt idx="36">
                  <c:v>71.141999999999996</c:v>
                </c:pt>
                <c:pt idx="37">
                  <c:v>33.653999999999996</c:v>
                </c:pt>
                <c:pt idx="38">
                  <c:v>52.185000000000002</c:v>
                </c:pt>
                <c:pt idx="39">
                  <c:v>40.612000000000002</c:v>
                </c:pt>
              </c:numCache>
            </c:numRef>
          </c:yVal>
          <c:smooth val="1"/>
          <c:extLst>
            <c:ext xmlns:c16="http://schemas.microsoft.com/office/drawing/2014/chart" uri="{C3380CC4-5D6E-409C-BE32-E72D297353CC}">
              <c16:uniqueId val="{00000001-1B3E-4298-B05B-BD545301CE05}"/>
            </c:ext>
          </c:extLst>
        </c:ser>
        <c:dLbls>
          <c:showLegendKey val="0"/>
          <c:showVal val="0"/>
          <c:showCatName val="0"/>
          <c:showSerName val="0"/>
          <c:showPercent val="0"/>
          <c:showBubbleSize val="0"/>
        </c:dLbls>
        <c:axId val="243672079"/>
        <c:axId val="78119135"/>
      </c:scatterChart>
      <c:scatterChart>
        <c:scatterStyle val="smoothMarker"/>
        <c:varyColors val="0"/>
        <c:ser>
          <c:idx val="2"/>
          <c:order val="2"/>
          <c:tx>
            <c:v>Conductance</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'2020'!$A$15:$A$54</c:f>
              <c:numCache>
                <c:formatCode>mm/dd/yyyy\ hh:mm</c:formatCode>
                <c:ptCount val="40"/>
                <c:pt idx="0">
                  <c:v>43966.291666666664</c:v>
                </c:pt>
                <c:pt idx="1">
                  <c:v>43966.375</c:v>
                </c:pt>
                <c:pt idx="2">
                  <c:v>43966.458333333336</c:v>
                </c:pt>
                <c:pt idx="3">
                  <c:v>43966.541666666664</c:v>
                </c:pt>
                <c:pt idx="4">
                  <c:v>43966.625</c:v>
                </c:pt>
                <c:pt idx="5">
                  <c:v>43966.708333333336</c:v>
                </c:pt>
                <c:pt idx="6">
                  <c:v>43966.791666666664</c:v>
                </c:pt>
                <c:pt idx="7">
                  <c:v>43966.875</c:v>
                </c:pt>
                <c:pt idx="8">
                  <c:v>43966.958333333336</c:v>
                </c:pt>
                <c:pt idx="9">
                  <c:v>43967.041666666664</c:v>
                </c:pt>
                <c:pt idx="10">
                  <c:v>43967.125</c:v>
                </c:pt>
                <c:pt idx="11">
                  <c:v>43967.208333333336</c:v>
                </c:pt>
                <c:pt idx="12">
                  <c:v>43967.291666666664</c:v>
                </c:pt>
                <c:pt idx="13">
                  <c:v>43967.375</c:v>
                </c:pt>
                <c:pt idx="14">
                  <c:v>43967.458333333336</c:v>
                </c:pt>
                <c:pt idx="15">
                  <c:v>43967.541666666664</c:v>
                </c:pt>
                <c:pt idx="16">
                  <c:v>43967.621527777781</c:v>
                </c:pt>
                <c:pt idx="17">
                  <c:v>43967.704861111109</c:v>
                </c:pt>
                <c:pt idx="18">
                  <c:v>43967.788194444445</c:v>
                </c:pt>
                <c:pt idx="19">
                  <c:v>43967.871527777781</c:v>
                </c:pt>
                <c:pt idx="20">
                  <c:v>43967.954861111109</c:v>
                </c:pt>
                <c:pt idx="21">
                  <c:v>43968.038194444445</c:v>
                </c:pt>
                <c:pt idx="22">
                  <c:v>43968.121527777781</c:v>
                </c:pt>
                <c:pt idx="23">
                  <c:v>43968.204861111109</c:v>
                </c:pt>
                <c:pt idx="24">
                  <c:v>43968.288194444445</c:v>
                </c:pt>
                <c:pt idx="25">
                  <c:v>43968.371527777781</c:v>
                </c:pt>
                <c:pt idx="26">
                  <c:v>43968.454861111109</c:v>
                </c:pt>
                <c:pt idx="27">
                  <c:v>43968.538194444445</c:v>
                </c:pt>
                <c:pt idx="28">
                  <c:v>43968.621527777781</c:v>
                </c:pt>
                <c:pt idx="29">
                  <c:v>43968.704861111109</c:v>
                </c:pt>
                <c:pt idx="30">
                  <c:v>43968.788194444445</c:v>
                </c:pt>
                <c:pt idx="31">
                  <c:v>43968.871527777781</c:v>
                </c:pt>
                <c:pt idx="32">
                  <c:v>43968.954861111109</c:v>
                </c:pt>
                <c:pt idx="33">
                  <c:v>43969.038194444445</c:v>
                </c:pt>
                <c:pt idx="34">
                  <c:v>43969.121527777781</c:v>
                </c:pt>
                <c:pt idx="35">
                  <c:v>43969.204861111109</c:v>
                </c:pt>
                <c:pt idx="36">
                  <c:v>43969.288194444445</c:v>
                </c:pt>
                <c:pt idx="37">
                  <c:v>43969.371527777781</c:v>
                </c:pt>
                <c:pt idx="38">
                  <c:v>43969.454861111109</c:v>
                </c:pt>
                <c:pt idx="39">
                  <c:v>43969.538194444445</c:v>
                </c:pt>
              </c:numCache>
            </c:numRef>
          </c:xVal>
          <c:yVal>
            <c:numRef>
              <c:f>'2020'!$J$15:$J$54</c:f>
              <c:numCache>
                <c:formatCode>General</c:formatCode>
                <c:ptCount val="40"/>
                <c:pt idx="0">
                  <c:v>736</c:v>
                </c:pt>
                <c:pt idx="1">
                  <c:v>757</c:v>
                </c:pt>
                <c:pt idx="2">
                  <c:v>768</c:v>
                </c:pt>
                <c:pt idx="3">
                  <c:v>791</c:v>
                </c:pt>
                <c:pt idx="4">
                  <c:v>751</c:v>
                </c:pt>
                <c:pt idx="5">
                  <c:v>636</c:v>
                </c:pt>
                <c:pt idx="6">
                  <c:v>519</c:v>
                </c:pt>
                <c:pt idx="7">
                  <c:v>85</c:v>
                </c:pt>
                <c:pt idx="8">
                  <c:v>110</c:v>
                </c:pt>
                <c:pt idx="9">
                  <c:v>134</c:v>
                </c:pt>
                <c:pt idx="10">
                  <c:v>210</c:v>
                </c:pt>
                <c:pt idx="11">
                  <c:v>251</c:v>
                </c:pt>
                <c:pt idx="12">
                  <c:v>331</c:v>
                </c:pt>
                <c:pt idx="13">
                  <c:v>355</c:v>
                </c:pt>
                <c:pt idx="14">
                  <c:v>427</c:v>
                </c:pt>
                <c:pt idx="15">
                  <c:v>453</c:v>
                </c:pt>
                <c:pt idx="16">
                  <c:v>478</c:v>
                </c:pt>
                <c:pt idx="17">
                  <c:v>521</c:v>
                </c:pt>
                <c:pt idx="18">
                  <c:v>587</c:v>
                </c:pt>
                <c:pt idx="19">
                  <c:v>646</c:v>
                </c:pt>
                <c:pt idx="20">
                  <c:v>682</c:v>
                </c:pt>
                <c:pt idx="21">
                  <c:v>668</c:v>
                </c:pt>
                <c:pt idx="22">
                  <c:v>672</c:v>
                </c:pt>
                <c:pt idx="23">
                  <c:v>659</c:v>
                </c:pt>
                <c:pt idx="24">
                  <c:v>668</c:v>
                </c:pt>
                <c:pt idx="25">
                  <c:v>680</c:v>
                </c:pt>
                <c:pt idx="26">
                  <c:v>676</c:v>
                </c:pt>
                <c:pt idx="27">
                  <c:v>695</c:v>
                </c:pt>
                <c:pt idx="28">
                  <c:v>697</c:v>
                </c:pt>
                <c:pt idx="29">
                  <c:v>708</c:v>
                </c:pt>
                <c:pt idx="30">
                  <c:v>725</c:v>
                </c:pt>
                <c:pt idx="31">
                  <c:v>714</c:v>
                </c:pt>
                <c:pt idx="32">
                  <c:v>744</c:v>
                </c:pt>
                <c:pt idx="33">
                  <c:v>738</c:v>
                </c:pt>
                <c:pt idx="34">
                  <c:v>742</c:v>
                </c:pt>
                <c:pt idx="35">
                  <c:v>734</c:v>
                </c:pt>
                <c:pt idx="36">
                  <c:v>727</c:v>
                </c:pt>
                <c:pt idx="37">
                  <c:v>740</c:v>
                </c:pt>
                <c:pt idx="38">
                  <c:v>717</c:v>
                </c:pt>
                <c:pt idx="39">
                  <c:v>657</c:v>
                </c:pt>
              </c:numCache>
            </c:numRef>
          </c:yVal>
          <c:smooth val="1"/>
          <c:extLst>
            <c:ext xmlns:c16="http://schemas.microsoft.com/office/drawing/2014/chart" uri="{C3380CC4-5D6E-409C-BE32-E72D297353CC}">
              <c16:uniqueId val="{00000002-1B3E-4298-B05B-BD545301CE05}"/>
            </c:ext>
          </c:extLst>
        </c:ser>
        <c:dLbls>
          <c:showLegendKey val="0"/>
          <c:showVal val="0"/>
          <c:showCatName val="0"/>
          <c:showSerName val="0"/>
          <c:showPercent val="0"/>
          <c:showBubbleSize val="0"/>
        </c:dLbls>
        <c:axId val="78118719"/>
        <c:axId val="78117055"/>
      </c:scatterChart>
      <c:valAx>
        <c:axId val="243672079"/>
        <c:scaling>
          <c:orientation val="minMax"/>
        </c:scaling>
        <c:delete val="0"/>
        <c:axPos val="b"/>
        <c:majorGridlines>
          <c:spPr>
            <a:ln w="9525" cap="flat" cmpd="sng" algn="ctr">
              <a:solidFill>
                <a:schemeClr val="tx1">
                  <a:lumMod val="15000"/>
                  <a:lumOff val="85000"/>
                </a:schemeClr>
              </a:solidFill>
              <a:round/>
            </a:ln>
            <a:effectLst/>
          </c:spPr>
        </c:majorGridlines>
        <c:numFmt formatCode="m/d/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119135"/>
        <c:crosses val="autoZero"/>
        <c:crossBetween val="midCat"/>
      </c:valAx>
      <c:valAx>
        <c:axId val="7811913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Flow (L/s)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43672079"/>
        <c:crosses val="autoZero"/>
        <c:crossBetween val="midCat"/>
      </c:valAx>
      <c:valAx>
        <c:axId val="78117055"/>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Conductance/Chloride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8118719"/>
        <c:crosses val="max"/>
        <c:crossBetween val="midCat"/>
      </c:valAx>
      <c:valAx>
        <c:axId val="78118719"/>
        <c:scaling>
          <c:orientation val="minMax"/>
        </c:scaling>
        <c:delete val="1"/>
        <c:axPos val="b"/>
        <c:numFmt formatCode="mm/dd/yyyy\ hh:mm" sourceLinked="1"/>
        <c:majorTickMark val="out"/>
        <c:minorTickMark val="none"/>
        <c:tickLblPos val="nextTo"/>
        <c:crossAx val="78117055"/>
        <c:crosses val="autoZero"/>
        <c:crossBetween val="midCat"/>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20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121A8-DC26-46A1-92B2-8CD3E6DB9F4E}" type="datetimeFigureOut">
              <a:rPr lang="en-US" smtClean="0"/>
              <a:t>11/11/2020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06808-974D-4211-B7AB-0FB14DF0A815}" type="slidenum">
              <a:rPr lang="en-US" smtClean="0"/>
              <a:t>‹#›</a:t>
            </a:fld>
            <a:endParaRPr lang="en-US"/>
          </a:p>
        </p:txBody>
      </p:sp>
    </p:spTree>
    <p:extLst>
      <p:ext uri="{BB962C8B-B14F-4D97-AF65-F5344CB8AC3E}">
        <p14:creationId xmlns:p14="http://schemas.microsoft.com/office/powerpoint/2010/main" val="2645271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the chance to reconnect the two subsets of the soil and water lab.</a:t>
            </a:r>
          </a:p>
          <a:p>
            <a:endParaRPr lang="en-US" dirty="0"/>
          </a:p>
          <a:p>
            <a:r>
              <a:rPr lang="en-US" dirty="0"/>
              <a:t>Emma and I are one quarter of the Tammo and Brian faction.  Essentially all of us are working on the site that Emma and I will review today, and we also work on other locales and subjects, spanning from the microscale of how water flows between unsaturated sand grains to the future of irrigated agriculture in the North China Plain.</a:t>
            </a:r>
          </a:p>
          <a:p>
            <a:endParaRPr lang="en-US" dirty="0"/>
          </a:p>
          <a:p>
            <a:r>
              <a:rPr lang="en-US" dirty="0"/>
              <a:t>Brian and Tammo are the leads for this activity, and Emma and I are humble data collectors and interpreters.</a:t>
            </a:r>
          </a:p>
          <a:p>
            <a:endParaRPr lang="en-US" dirty="0"/>
          </a:p>
        </p:txBody>
      </p:sp>
      <p:sp>
        <p:nvSpPr>
          <p:cNvPr id="4" name="Slide Number Placeholder 3"/>
          <p:cNvSpPr>
            <a:spLocks noGrp="1"/>
          </p:cNvSpPr>
          <p:nvPr>
            <p:ph type="sldNum" sz="quarter" idx="5"/>
          </p:nvPr>
        </p:nvSpPr>
        <p:spPr/>
        <p:txBody>
          <a:bodyPr/>
          <a:lstStyle/>
          <a:p>
            <a:fld id="{8386758B-1D5E-4391-A049-395686A30658}" type="slidenum">
              <a:rPr lang="en-US" smtClean="0"/>
              <a:t>1</a:t>
            </a:fld>
            <a:endParaRPr lang="en-US"/>
          </a:p>
        </p:txBody>
      </p:sp>
    </p:spTree>
    <p:extLst>
      <p:ext uri="{BB962C8B-B14F-4D97-AF65-F5344CB8AC3E}">
        <p14:creationId xmlns:p14="http://schemas.microsoft.com/office/powerpoint/2010/main" val="420430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Contrary to glyphosate, chloride (and conductance) doesn’t degrade or sorb to soil so comparing chloride flux to glyphosate flux can illuminate the mechanisms by which glyphosate travels in water</a:t>
            </a:r>
          </a:p>
        </p:txBody>
      </p:sp>
      <p:sp>
        <p:nvSpPr>
          <p:cNvPr id="4" name="Slide Number Placeholder 3"/>
          <p:cNvSpPr>
            <a:spLocks noGrp="1"/>
          </p:cNvSpPr>
          <p:nvPr>
            <p:ph type="sldNum" sz="quarter" idx="5"/>
          </p:nvPr>
        </p:nvSpPr>
        <p:spPr/>
        <p:txBody>
          <a:bodyPr/>
          <a:lstStyle/>
          <a:p>
            <a:fld id="{B9F06808-974D-4211-B7AB-0FB14DF0A815}" type="slidenum">
              <a:rPr lang="en-US" smtClean="0"/>
              <a:t>17</a:t>
            </a:fld>
            <a:endParaRPr lang="en-US"/>
          </a:p>
        </p:txBody>
      </p:sp>
    </p:spTree>
    <p:extLst>
      <p:ext uri="{BB962C8B-B14F-4D97-AF65-F5344CB8AC3E}">
        <p14:creationId xmlns:p14="http://schemas.microsoft.com/office/powerpoint/2010/main" val="3250044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Conductance and chloride are diluted by increasing flow during storms. Because chloride doesn’t sorb to soil particles it can infiltrate and travel through the subsurface. Therefore chloride is supplied to the weir via the baseflow.</a:t>
            </a:r>
          </a:p>
        </p:txBody>
      </p:sp>
      <p:sp>
        <p:nvSpPr>
          <p:cNvPr id="4" name="Slide Number Placeholder 3"/>
          <p:cNvSpPr>
            <a:spLocks noGrp="1"/>
          </p:cNvSpPr>
          <p:nvPr>
            <p:ph type="sldNum" sz="quarter" idx="5"/>
          </p:nvPr>
        </p:nvSpPr>
        <p:spPr/>
        <p:txBody>
          <a:bodyPr/>
          <a:lstStyle/>
          <a:p>
            <a:fld id="{B9F06808-974D-4211-B7AB-0FB14DF0A815}" type="slidenum">
              <a:rPr lang="en-US" smtClean="0"/>
              <a:t>18</a:t>
            </a:fld>
            <a:endParaRPr lang="en-US"/>
          </a:p>
        </p:txBody>
      </p:sp>
    </p:spTree>
    <p:extLst>
      <p:ext uri="{BB962C8B-B14F-4D97-AF65-F5344CB8AC3E}">
        <p14:creationId xmlns:p14="http://schemas.microsoft.com/office/powerpoint/2010/main" val="94473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Conductance and chloride map one to one during storms. During storms the whole field is contributing to the flow and chloride makes up a consistent part of all ions. During low flow macropore flow paths dry out and only certain areas of the field contribute to the flow. Because conductance is everywhere in the field conductance is steady but because chloride comes only from the road it fluctuates during low flow</a:t>
            </a:r>
          </a:p>
        </p:txBody>
      </p:sp>
      <p:sp>
        <p:nvSpPr>
          <p:cNvPr id="4" name="Slide Number Placeholder 3"/>
          <p:cNvSpPr>
            <a:spLocks noGrp="1"/>
          </p:cNvSpPr>
          <p:nvPr>
            <p:ph type="sldNum" sz="quarter" idx="5"/>
          </p:nvPr>
        </p:nvSpPr>
        <p:spPr/>
        <p:txBody>
          <a:bodyPr/>
          <a:lstStyle/>
          <a:p>
            <a:fld id="{B9F06808-974D-4211-B7AB-0FB14DF0A815}" type="slidenum">
              <a:rPr lang="en-US" smtClean="0"/>
              <a:t>19</a:t>
            </a:fld>
            <a:endParaRPr lang="en-US"/>
          </a:p>
        </p:txBody>
      </p:sp>
    </p:spTree>
    <p:extLst>
      <p:ext uri="{BB962C8B-B14F-4D97-AF65-F5344CB8AC3E}">
        <p14:creationId xmlns:p14="http://schemas.microsoft.com/office/powerpoint/2010/main" val="566403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Glyphosate travels in the surface flow and as the flow increases more and more glyphosate is mobilized</a:t>
            </a:r>
          </a:p>
        </p:txBody>
      </p:sp>
      <p:sp>
        <p:nvSpPr>
          <p:cNvPr id="4" name="Slide Number Placeholder 3"/>
          <p:cNvSpPr>
            <a:spLocks noGrp="1"/>
          </p:cNvSpPr>
          <p:nvPr>
            <p:ph type="sldNum" sz="quarter" idx="5"/>
          </p:nvPr>
        </p:nvSpPr>
        <p:spPr/>
        <p:txBody>
          <a:bodyPr/>
          <a:lstStyle/>
          <a:p>
            <a:fld id="{B9F06808-974D-4211-B7AB-0FB14DF0A815}" type="slidenum">
              <a:rPr lang="en-US" smtClean="0"/>
              <a:t>20</a:t>
            </a:fld>
            <a:endParaRPr lang="en-US"/>
          </a:p>
        </p:txBody>
      </p:sp>
    </p:spTree>
    <p:extLst>
      <p:ext uri="{BB962C8B-B14F-4D97-AF65-F5344CB8AC3E}">
        <p14:creationId xmlns:p14="http://schemas.microsoft.com/office/powerpoint/2010/main" val="1686202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shall Zoom through four sections about past and present, and one about future.</a:t>
            </a:r>
          </a:p>
          <a:p>
            <a:endParaRPr lang="en-US" dirty="0"/>
          </a:p>
          <a:p>
            <a:r>
              <a:rPr lang="en-US" dirty="0"/>
              <a:t>I will give background, Emma will cover our water quality results, and I will give a closure and we can field questions.  Emma and I have worked together for over two years on the site so it was a natural that when Todd asked me to present I immediately recruited key student Emma.</a:t>
            </a:r>
          </a:p>
          <a:p>
            <a:endParaRPr lang="en-US" dirty="0"/>
          </a:p>
        </p:txBody>
      </p:sp>
      <p:sp>
        <p:nvSpPr>
          <p:cNvPr id="4" name="Slide Number Placeholder 3"/>
          <p:cNvSpPr>
            <a:spLocks noGrp="1"/>
          </p:cNvSpPr>
          <p:nvPr>
            <p:ph type="sldNum" sz="quarter" idx="5"/>
          </p:nvPr>
        </p:nvSpPr>
        <p:spPr/>
        <p:txBody>
          <a:bodyPr/>
          <a:lstStyle/>
          <a:p>
            <a:fld id="{B9F06808-974D-4211-B7AB-0FB14DF0A815}" type="slidenum">
              <a:rPr lang="en-US" smtClean="0"/>
              <a:t>2</a:t>
            </a:fld>
            <a:endParaRPr lang="en-US"/>
          </a:p>
        </p:txBody>
      </p:sp>
    </p:spTree>
    <p:extLst>
      <p:ext uri="{BB962C8B-B14F-4D97-AF65-F5344CB8AC3E}">
        <p14:creationId xmlns:p14="http://schemas.microsoft.com/office/powerpoint/2010/main" val="149297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water quality sites this year, the Cornell Recreation Connection (CRC) on Hanshaw Road across from where Liz and Wade live, and a site along Freese Road across from where the bees live at the Dyce lab.  Both drain to Fall Creek and send water and herbicides past Cornell’s water supply intake.</a:t>
            </a:r>
          </a:p>
          <a:p>
            <a:endParaRPr lang="en-US" dirty="0"/>
          </a:p>
        </p:txBody>
      </p:sp>
      <p:sp>
        <p:nvSpPr>
          <p:cNvPr id="4" name="Slide Number Placeholder 3"/>
          <p:cNvSpPr>
            <a:spLocks noGrp="1"/>
          </p:cNvSpPr>
          <p:nvPr>
            <p:ph type="sldNum" sz="quarter" idx="10"/>
          </p:nvPr>
        </p:nvSpPr>
        <p:spPr/>
        <p:txBody>
          <a:bodyPr/>
          <a:lstStyle/>
          <a:p>
            <a:fld id="{8386758B-1D5E-4391-A049-395686A30658}" type="slidenum">
              <a:rPr lang="en-US" smtClean="0"/>
              <a:t>4</a:t>
            </a:fld>
            <a:endParaRPr lang="en-US"/>
          </a:p>
        </p:txBody>
      </p:sp>
    </p:spTree>
    <p:extLst>
      <p:ext uri="{BB962C8B-B14F-4D97-AF65-F5344CB8AC3E}">
        <p14:creationId xmlns:p14="http://schemas.microsoft.com/office/powerpoint/2010/main" val="416910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objectives today are to provide some background about the CRC site and to review how an annual spring spraying of glyphosate results in loss in runoff.  Brian Richards and Tammo Steenhuis are the research leads, particularly Brian who has coached a variety of PhD students whose thesis work revolved around the site.</a:t>
            </a:r>
          </a:p>
          <a:p>
            <a:endParaRPr lang="en-US" dirty="0"/>
          </a:p>
          <a:p>
            <a:r>
              <a:rPr lang="en-US" dirty="0"/>
              <a:t>The site was established to study the environmental effects of growing biofuel grasses on economically marginal farmland.</a:t>
            </a:r>
          </a:p>
          <a:p>
            <a:endParaRPr lang="en-US" dirty="0"/>
          </a:p>
          <a:p>
            <a:r>
              <a:rPr lang="en-US" dirty="0"/>
              <a:t>The people pictures are Brian who provides the benevolent leadership of all.  Cedric Mason former PhD student, Julie Hansen key collaborator in the crop (Cornell plant breeding faculty), Srabani Das former PhD student, and Mike Meyer collaborator in US Geological Survey.  There have been many other people involved, sorry not to mention everyone.</a:t>
            </a:r>
          </a:p>
          <a:p>
            <a:endParaRPr lang="en-US" dirty="0"/>
          </a:p>
          <a:p>
            <a:r>
              <a:rPr lang="en-US" dirty="0"/>
              <a:t>I am research support staff to Tammo and Brian; I take most responsibility for water quality and water flow and storage measurements in particular the data quality.  Emma has been involved for three years in the field and laboratory work and is doing an honors thesis this year.  Maybe that sixth box at left will have a paper in it.  We also have a post doc Naaran involved now, and two other undergrads Cara Smith </a:t>
            </a:r>
            <a:r>
              <a:rPr lang="en-US"/>
              <a:t>and Kayleigh Furth.</a:t>
            </a:r>
            <a:endParaRPr lang="en-US" dirty="0"/>
          </a:p>
          <a:p>
            <a:endParaRPr lang="en-US" dirty="0"/>
          </a:p>
          <a:p>
            <a:r>
              <a:rPr lang="en-US" dirty="0"/>
              <a:t>The land was fallow for decades before Brian’s initial project took it over in 2011.  It was growing weeds because it was uneconomic to grow anything profitable.  But maybe in these times there is a new crop – biofuel grasses.</a:t>
            </a:r>
          </a:p>
          <a:p>
            <a:endParaRPr lang="en-US" dirty="0"/>
          </a:p>
          <a:p>
            <a:r>
              <a:rPr lang="en-US" dirty="0"/>
              <a:t>The biofuel perennial grasses, especially Liberty Switchgrass, do well with the help of Cornell Farm Services who manages to get the machines out there for fertilizing, herbicide spraying, and harvesting.  We were just out there on Tuesday and Wednesday to harvest the 2020 crop.</a:t>
            </a:r>
          </a:p>
          <a:p>
            <a:endParaRPr lang="en-US" dirty="0"/>
          </a:p>
          <a:p>
            <a:r>
              <a:rPr lang="en-US" dirty="0"/>
              <a:t>The site has yielded publications about greenhouse gas emissions, soil health evolution (particularly carbon accumulation), yield of different varieties, and most recently glyphosate herbicide residues in runoff.  We spray portions of the site each year in the spring to kill off competing cool season weeds. </a:t>
            </a:r>
          </a:p>
          <a:p>
            <a:endParaRPr lang="en-US" dirty="0"/>
          </a:p>
          <a:p>
            <a:endParaRPr lang="en-US" dirty="0"/>
          </a:p>
          <a:p>
            <a:endParaRPr lang="en-US" dirty="0"/>
          </a:p>
          <a:p>
            <a:endParaRPr lang="en-US" dirty="0"/>
          </a:p>
          <a:p>
            <a:r>
              <a:rPr lang="en-US" dirty="0"/>
              <a:t>The Cornell Recreation Connection field site, CRC, has been a productive location for a variety of research since Brian Richards established it in 2011.  Brian and Tammo are the scientific leads.  I am research support staff to Tammo and effectively to Brian.</a:t>
            </a:r>
          </a:p>
          <a:p>
            <a:endParaRPr lang="en-US" dirty="0"/>
          </a:p>
          <a:p>
            <a:r>
              <a:rPr lang="en-US" dirty="0"/>
              <a:t>This is just to illustrate the very varied research that has gone on at the site.  Emma and I are only presenting about the glyphosate work which is most recent.</a:t>
            </a:r>
          </a:p>
          <a:p>
            <a:endParaRPr lang="en-US" dirty="0"/>
          </a:p>
          <a:p>
            <a:r>
              <a:rPr lang="en-US" dirty="0"/>
              <a:t>The site grows biofuel grasses.  The soil has a restrictive layer at around the order of 1 meter down which makes it prone to seasonal wetness – standing water and runoff.  That made it uneconomic to grow conventional crops because of difficulty to farm machines, but we seem to be able to grow the biofuel grasses well enough.  Some are very good at surviving transient waterlogging.</a:t>
            </a:r>
          </a:p>
          <a:p>
            <a:endParaRPr lang="en-US" dirty="0"/>
          </a:p>
        </p:txBody>
      </p:sp>
      <p:sp>
        <p:nvSpPr>
          <p:cNvPr id="4" name="Slide Number Placeholder 3"/>
          <p:cNvSpPr>
            <a:spLocks noGrp="1"/>
          </p:cNvSpPr>
          <p:nvPr>
            <p:ph type="sldNum" sz="quarter" idx="5"/>
          </p:nvPr>
        </p:nvSpPr>
        <p:spPr/>
        <p:txBody>
          <a:bodyPr/>
          <a:lstStyle/>
          <a:p>
            <a:fld id="{B9F06808-974D-4211-B7AB-0FB14DF0A815}" type="slidenum">
              <a:rPr lang="en-US" smtClean="0"/>
              <a:t>5</a:t>
            </a:fld>
            <a:endParaRPr lang="en-US"/>
          </a:p>
        </p:txBody>
      </p:sp>
    </p:spTree>
    <p:extLst>
      <p:ext uri="{BB962C8B-B14F-4D97-AF65-F5344CB8AC3E}">
        <p14:creationId xmlns:p14="http://schemas.microsoft.com/office/powerpoint/2010/main" val="328652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CRC site has eighteen plots with three different crops and one variant of a crop that omits fertilizer.  This is on the order of 10 hectares  The delineated watershed, which flows from north to south, is around 7 hectares.</a:t>
            </a:r>
          </a:p>
          <a:p>
            <a:endParaRPr lang="en-US" dirty="0"/>
          </a:p>
          <a:p>
            <a:r>
              <a:rPr lang="en-US" dirty="0"/>
              <a:t>We have some surface drainage swales and tile drains that assist water from draining from the site.  Water tends to pond in wet periods.  The runoff mechanism is that first you first fill the soil, then your local ponded water has to overcome the microtopography.  If the storm provides enough water beyond what was already there, we receive flow at our southmost point, where we have a V-notch weir.</a:t>
            </a:r>
          </a:p>
          <a:p>
            <a:endParaRPr lang="en-US" dirty="0"/>
          </a:p>
          <a:p>
            <a:endParaRPr lang="en-US" dirty="0"/>
          </a:p>
        </p:txBody>
      </p:sp>
      <p:sp>
        <p:nvSpPr>
          <p:cNvPr id="4" name="Slide Number Placeholder 3"/>
          <p:cNvSpPr>
            <a:spLocks noGrp="1"/>
          </p:cNvSpPr>
          <p:nvPr>
            <p:ph type="sldNum" sz="quarter" idx="5"/>
          </p:nvPr>
        </p:nvSpPr>
        <p:spPr/>
        <p:txBody>
          <a:bodyPr/>
          <a:lstStyle/>
          <a:p>
            <a:fld id="{B9F06808-974D-4211-B7AB-0FB14DF0A815}" type="slidenum">
              <a:rPr lang="en-US" smtClean="0"/>
              <a:t>6</a:t>
            </a:fld>
            <a:endParaRPr lang="en-US"/>
          </a:p>
        </p:txBody>
      </p:sp>
    </p:spTree>
    <p:extLst>
      <p:ext uri="{BB962C8B-B14F-4D97-AF65-F5344CB8AC3E}">
        <p14:creationId xmlns:p14="http://schemas.microsoft.com/office/powerpoint/2010/main" val="938002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accumulated quite a bit of time series data collection about water flow and storage.  We try to account for as much as possible of the water cycle, excepting evaporation which was not originally important to the greenhouse gas work.</a:t>
            </a:r>
          </a:p>
          <a:p>
            <a:endParaRPr lang="en-US" baseline="0" dirty="0"/>
          </a:p>
          <a:p>
            <a:r>
              <a:rPr lang="en-US" baseline="0" dirty="0"/>
              <a:t>Most important measurement is at the exit weir, which is also where we take water samples for glyphosate.  We measure water levels every 5 minutes and calculate the flow over the V-notch weir.  Those data are not available until we download them.  I really wanted to see what was happening on the site in real time, so in spring 2019 I worked with some students in </a:t>
            </a:r>
            <a:r>
              <a:rPr lang="en-US" baseline="0" dirty="0" err="1"/>
              <a:t>Sunny’s</a:t>
            </a:r>
            <a:r>
              <a:rPr lang="en-US" baseline="0" dirty="0"/>
              <a:t> 4500 class to recycle some abandoned </a:t>
            </a:r>
            <a:r>
              <a:rPr lang="en-US" baseline="0" dirty="0" err="1"/>
              <a:t>Tru</a:t>
            </a:r>
            <a:r>
              <a:rPr lang="en-US" baseline="0" dirty="0"/>
              <a:t>-Track water level sensors into composite devices that transmitted water levels to internet in real time.  That has been really helpful to help us decide when to activate our autosampler at the weir.</a:t>
            </a:r>
          </a:p>
          <a:p>
            <a:endParaRPr lang="en-US" baseline="0" dirty="0"/>
          </a:p>
          <a:p>
            <a:r>
              <a:rPr lang="en-US" baseline="0" dirty="0"/>
              <a:t>There is also quite a bit of spatial variability in short term (on the order of one hour) rainfall.  So this year we put out an amateur weather station on the site.  It reports to Weather Underground every 5 minutes or so.</a:t>
            </a:r>
          </a:p>
          <a:p>
            <a:endParaRPr lang="en-US" baseline="0" dirty="0"/>
          </a:p>
          <a:p>
            <a:r>
              <a:rPr lang="en-US" baseline="0" dirty="0"/>
              <a:t>We also measure water levels in piezometers.  There are 60 piezometers out there and we intend to have recorders in 6 of them.  Four of them are operating now, two have dead batteries that I am trying to replace.  I added an internet reporting level sensor in fall 2019 which has been reporting every half hour since then.</a:t>
            </a:r>
          </a:p>
          <a:p>
            <a:endParaRPr lang="en-US" baseline="0" dirty="0"/>
          </a:p>
          <a:p>
            <a:r>
              <a:rPr lang="en-US" baseline="0" dirty="0"/>
              <a:t>We were measuring soil moisture.  That has been problematic and is mostly suspended.  We are ready to redeploy two  pairs of sensors, one of the pairs transmitting to internet in real time.</a:t>
            </a:r>
          </a:p>
          <a:p>
            <a:endParaRPr lang="en-US" baseline="0" dirty="0"/>
          </a:p>
          <a:p>
            <a:r>
              <a:rPr lang="en-US" baseline="0" dirty="0"/>
              <a:t>[Managing this stream of data has been a major problem.  The original weather station at the site recorded everything ten times per second because of the need to quantify 3-dimensional wind vectors.  All of the standalone loggers have to be read, and if you download four months later you may find that something failed after your last download so you have nothing for the last period.  That is the second thing that motivated me to want some data to be in real time on internet, the long time until failures became visible.]</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386758B-1D5E-4391-A049-395686A30658}" type="slidenum">
              <a:rPr lang="en-US" smtClean="0"/>
              <a:t>8</a:t>
            </a:fld>
            <a:endParaRPr lang="en-US"/>
          </a:p>
        </p:txBody>
      </p:sp>
    </p:spTree>
    <p:extLst>
      <p:ext uri="{BB962C8B-B14F-4D97-AF65-F5344CB8AC3E}">
        <p14:creationId xmlns:p14="http://schemas.microsoft.com/office/powerpoint/2010/main" val="3637877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actual rainfall from offsite (until recently), actual flow, and weather forecasts to decide when to activate our autosamplers.</a:t>
            </a:r>
          </a:p>
          <a:p>
            <a:endParaRPr lang="en-US" dirty="0"/>
          </a:p>
          <a:p>
            <a:r>
              <a:rPr lang="en-US" dirty="0"/>
              <a:t>We sample for glyphosate in the first storms after spraying in spring.  That uses 1-hour to four-hour compositing intervals.</a:t>
            </a:r>
          </a:p>
          <a:p>
            <a:endParaRPr lang="en-US" dirty="0"/>
          </a:p>
          <a:p>
            <a:r>
              <a:rPr lang="en-US" dirty="0"/>
              <a:t>We have done sampling campaigns every spring starting in 2015, and a second in 2016 fall because we were spraying during the summer to be able to change crops on four plots without plowing under the prior crop.</a:t>
            </a:r>
          </a:p>
          <a:p>
            <a:endParaRPr lang="en-US" dirty="0"/>
          </a:p>
          <a:p>
            <a:r>
              <a:rPr lang="en-US" dirty="0"/>
              <a:t>The 2018 spring sampling season lasted into early October. That was one </a:t>
            </a:r>
            <a:r>
              <a:rPr lang="en-US" dirty="0" err="1"/>
              <a:t>one</a:t>
            </a:r>
            <a:r>
              <a:rPr lang="en-US" dirty="0"/>
              <a:t> long campaign </a:t>
            </a:r>
            <a:r>
              <a:rPr lang="en-US" dirty="0">
                <a:sym typeface="Wingdings" panose="05000000000000000000" pitchFamily="2" charset="2"/>
              </a:rPr>
              <a:t>  The other campaigns tended to stop in 2-4 weeks.</a:t>
            </a:r>
          </a:p>
          <a:p>
            <a:endParaRPr lang="en-US" dirty="0"/>
          </a:p>
          <a:p>
            <a:endParaRPr lang="en-US" dirty="0"/>
          </a:p>
          <a:p>
            <a:r>
              <a:rPr lang="en-US" dirty="0"/>
              <a:t>There are now seven campaign data sets where we know when and where the glyphosate was sprayed, have an increasingly thorough and cleaned up idea of time series hydrology, and time series sampling results for glyphosate.  Last year we began also to look at chloride and specific conductance more.  Cheap to analyze, do them in your bedroom or kitchen, or while onsite.  Who needs a lab?</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386758B-1D5E-4391-A049-395686A30658}" type="slidenum">
              <a:rPr lang="en-US" smtClean="0"/>
              <a:t>9</a:t>
            </a:fld>
            <a:endParaRPr lang="en-US"/>
          </a:p>
        </p:txBody>
      </p:sp>
    </p:spTree>
    <p:extLst>
      <p:ext uri="{BB962C8B-B14F-4D97-AF65-F5344CB8AC3E}">
        <p14:creationId xmlns:p14="http://schemas.microsoft.com/office/powerpoint/2010/main" val="303182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autosampler and the weir water level logger work together to tell us how many grams per hour are exiting our field.  Flow in liters per second X micrograms per liter = micrograms per second flux.</a:t>
            </a:r>
          </a:p>
          <a:p>
            <a:endParaRPr lang="en-US" dirty="0"/>
          </a:p>
          <a:p>
            <a:r>
              <a:rPr lang="en-US" dirty="0"/>
              <a:t>We rebuilt this weir last year because it has been rising out of the ground, and tilting.</a:t>
            </a:r>
          </a:p>
          <a:p>
            <a:endParaRPr lang="en-US" dirty="0"/>
          </a:p>
          <a:p>
            <a:endParaRPr lang="en-US" dirty="0"/>
          </a:p>
          <a:p>
            <a:r>
              <a:rPr lang="en-US" dirty="0"/>
              <a:t>I will now hand over to Emma who will present the glyphosate then chloride and specific conductance time pattern data primarily from this location.</a:t>
            </a:r>
          </a:p>
          <a:p>
            <a:endParaRPr lang="en-US" dirty="0"/>
          </a:p>
          <a:p>
            <a:r>
              <a:rPr lang="en-US" dirty="0"/>
              <a:t>Then I will pick up with what is next, and we can entertain questions.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386758B-1D5E-4391-A049-395686A30658}" type="slidenum">
              <a:rPr lang="en-US" smtClean="0"/>
              <a:t>10</a:t>
            </a:fld>
            <a:endParaRPr lang="en-US"/>
          </a:p>
        </p:txBody>
      </p:sp>
    </p:spTree>
    <p:extLst>
      <p:ext uri="{BB962C8B-B14F-4D97-AF65-F5344CB8AC3E}">
        <p14:creationId xmlns:p14="http://schemas.microsoft.com/office/powerpoint/2010/main" val="428109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F06808-974D-4211-B7AB-0FB14DF0A815}" type="slidenum">
              <a:rPr lang="en-US" smtClean="0"/>
              <a:t>13</a:t>
            </a:fld>
            <a:endParaRPr lang="en-US"/>
          </a:p>
        </p:txBody>
      </p:sp>
    </p:spTree>
    <p:extLst>
      <p:ext uri="{BB962C8B-B14F-4D97-AF65-F5344CB8AC3E}">
        <p14:creationId xmlns:p14="http://schemas.microsoft.com/office/powerpoint/2010/main" val="3250640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051D-A91A-49E6-B6A0-4401753F7C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DBC017-B3F6-42D8-AA47-C056A46DA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F551B0-A6FC-4A8A-A73A-8F19321A26A4}"/>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5" name="Footer Placeholder 4">
            <a:extLst>
              <a:ext uri="{FF2B5EF4-FFF2-40B4-BE49-F238E27FC236}">
                <a16:creationId xmlns:a16="http://schemas.microsoft.com/office/drawing/2014/main" id="{72DD7A23-D409-4C38-BAF2-D08C99987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73420-A284-48D3-A4D3-1B80AECD4136}"/>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4087375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B8443-6C9E-41C4-900E-A7966C56D5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27BD8A-F341-4349-BAA9-C570C5C822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AB78B-3C95-4783-9E7A-B213947BA8D7}"/>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5" name="Footer Placeholder 4">
            <a:extLst>
              <a:ext uri="{FF2B5EF4-FFF2-40B4-BE49-F238E27FC236}">
                <a16:creationId xmlns:a16="http://schemas.microsoft.com/office/drawing/2014/main" id="{83223802-6E9B-48D3-94F2-43F80FE03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9FC2F-41FF-44BD-ABCF-C8F5D078A993}"/>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23794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24D01-6CDF-48EC-BF52-8DD60248E7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3A358E-156C-49A5-9CB5-CA5D745328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8E3B3-5133-4666-935C-4A8AD5570CB1}"/>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5" name="Footer Placeholder 4">
            <a:extLst>
              <a:ext uri="{FF2B5EF4-FFF2-40B4-BE49-F238E27FC236}">
                <a16:creationId xmlns:a16="http://schemas.microsoft.com/office/drawing/2014/main" id="{4F6BF678-A5E9-4326-BE6F-22E0DA8B9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4DC84-139D-483B-AD4D-CF8CAD3BC9AA}"/>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260098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06E25-03A3-48E5-BEA1-A7A61906C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0D6D4A-9186-4B09-B9D7-11F3614A3E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16CCEE-4334-46C8-9269-5361791A5310}"/>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5" name="Footer Placeholder 4">
            <a:extLst>
              <a:ext uri="{FF2B5EF4-FFF2-40B4-BE49-F238E27FC236}">
                <a16:creationId xmlns:a16="http://schemas.microsoft.com/office/drawing/2014/main" id="{3E9A43F7-D53A-442E-A878-17312590D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2B1FC-BB2F-47D1-B22E-AF960A6C89A4}"/>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259240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FF09F-CC71-4C9D-8FE2-207A0DB3BB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AF439-4289-4C61-A279-1223FB05A3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1489F-403D-46E6-874F-F495B10641D8}"/>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5" name="Footer Placeholder 4">
            <a:extLst>
              <a:ext uri="{FF2B5EF4-FFF2-40B4-BE49-F238E27FC236}">
                <a16:creationId xmlns:a16="http://schemas.microsoft.com/office/drawing/2014/main" id="{F38E624A-A1F5-4035-BCF7-61E6E3F53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7BB6-FCC6-4F79-9F83-792E7ACF7311}"/>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538917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E330-7CB9-4897-A098-0F64A712A9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079136-6A8B-4E73-B391-980D4248B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29B58-2FF0-482B-A301-C8B1C236A666}"/>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5" name="Footer Placeholder 4">
            <a:extLst>
              <a:ext uri="{FF2B5EF4-FFF2-40B4-BE49-F238E27FC236}">
                <a16:creationId xmlns:a16="http://schemas.microsoft.com/office/drawing/2014/main" id="{7B2AB4BD-5EAC-4212-91AE-BA94EB37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03E05-F291-4C92-AB29-DE675F5605BA}"/>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228424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1FF6D-37A1-4BE3-B93D-E8B7B14F4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05C39-8181-4360-AF32-796C441A1E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C694DD-90D0-46EF-BD74-C8DFEED88E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D5160F-A53A-4E39-9797-90A2B4B81FF6}"/>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6" name="Footer Placeholder 5">
            <a:extLst>
              <a:ext uri="{FF2B5EF4-FFF2-40B4-BE49-F238E27FC236}">
                <a16:creationId xmlns:a16="http://schemas.microsoft.com/office/drawing/2014/main" id="{D1D83FAE-FEB2-45AC-88A3-DED9D5CDBD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3F1CD-A4F6-4C41-86C3-B787D82E5A47}"/>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3010913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03A26-4B26-4CE6-AC75-6EF4668577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51305E-010F-487C-9CF1-D64718CCD2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4DC774-DB1A-4E86-A47D-F5323EAA4B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9E8F6-E017-453C-A626-06D369DF2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4B5049-85C1-4D84-AB70-D75D8A718E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6BF16A-49FF-432F-8B37-7B9C3A2818E0}"/>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8" name="Footer Placeholder 7">
            <a:extLst>
              <a:ext uri="{FF2B5EF4-FFF2-40B4-BE49-F238E27FC236}">
                <a16:creationId xmlns:a16="http://schemas.microsoft.com/office/drawing/2014/main" id="{FEDFD69A-815A-4F9C-BF89-6DE9E3C699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42F38-5B04-44E5-AEC8-5BC4F57B0D80}"/>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841695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6BA4-6AB1-4DFF-93AC-8B0C4FB770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DA77D7-28F4-4EE6-89D2-F24804F9EAAB}"/>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4" name="Footer Placeholder 3">
            <a:extLst>
              <a:ext uri="{FF2B5EF4-FFF2-40B4-BE49-F238E27FC236}">
                <a16:creationId xmlns:a16="http://schemas.microsoft.com/office/drawing/2014/main" id="{E996AB49-ABEB-4BCF-8527-8D1AC56208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691A9-5FE2-4EB1-BF15-BE5DF7D3906A}"/>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451607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62B70-BC2F-4198-AEB4-ACC777EBDF77}"/>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3" name="Footer Placeholder 2">
            <a:extLst>
              <a:ext uri="{FF2B5EF4-FFF2-40B4-BE49-F238E27FC236}">
                <a16:creationId xmlns:a16="http://schemas.microsoft.com/office/drawing/2014/main" id="{323A1302-BF8F-478B-AAA3-A98FA92259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C0BC3-7D4A-4B0B-BA7A-0B1D0239C76E}"/>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3443651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038AC-528E-4BBF-99EC-75C58FEC77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5EE024-7FB3-4033-86DE-0F8FC12B23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462D96-CC4D-476F-8495-ACB4E64D6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5F9F9-E067-490C-BD83-940E714AC866}"/>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6" name="Footer Placeholder 5">
            <a:extLst>
              <a:ext uri="{FF2B5EF4-FFF2-40B4-BE49-F238E27FC236}">
                <a16:creationId xmlns:a16="http://schemas.microsoft.com/office/drawing/2014/main" id="{79DC086B-3896-49B8-877F-5C957415D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E1398-39AA-4CB5-AF4A-8B2C16DE6908}"/>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158417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3AD3-2CC7-4D57-9C9E-7C1B362BFF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0F11A7-1846-428D-BE2F-1943E96AF7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3B1F1-68A0-49DC-988D-4D9079E3C72F}"/>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5" name="Footer Placeholder 4">
            <a:extLst>
              <a:ext uri="{FF2B5EF4-FFF2-40B4-BE49-F238E27FC236}">
                <a16:creationId xmlns:a16="http://schemas.microsoft.com/office/drawing/2014/main" id="{9FE7B287-BC79-46BD-A47E-9289B4A1E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BB918-3CC1-427C-95CE-9A056106DAFE}"/>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2677563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0699-D325-4F8A-A0AB-E8A178815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2F1B90-E3EB-4466-AC11-289309DEC8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768BF3-F516-46D2-8679-7BAAF70CB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54F32A-3B88-44F6-8363-E79E9A64A13D}"/>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6" name="Footer Placeholder 5">
            <a:extLst>
              <a:ext uri="{FF2B5EF4-FFF2-40B4-BE49-F238E27FC236}">
                <a16:creationId xmlns:a16="http://schemas.microsoft.com/office/drawing/2014/main" id="{9D498B01-F513-4FE2-BBA4-626337F783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6DE36-2E53-44DD-8D44-8796323B1D06}"/>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337744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B03F-07CE-45FB-A3D7-49E6D2E3D8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4D21E-96F7-44A3-B031-FDE87DA086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9FEF8-6852-4B3A-A7E3-12063EC9B46A}"/>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5" name="Footer Placeholder 4">
            <a:extLst>
              <a:ext uri="{FF2B5EF4-FFF2-40B4-BE49-F238E27FC236}">
                <a16:creationId xmlns:a16="http://schemas.microsoft.com/office/drawing/2014/main" id="{B0000F01-9C0C-40BC-941B-D43E7A818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AD640-AB09-4639-9E86-B24325685912}"/>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3874295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1B7051-AA81-4162-A2C4-E494F31464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79123-54F4-47A3-80B7-4FB8D52693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56FEC-ED59-4CAB-B80E-0BDCE825EC37}"/>
              </a:ext>
            </a:extLst>
          </p:cNvPr>
          <p:cNvSpPr>
            <a:spLocks noGrp="1"/>
          </p:cNvSpPr>
          <p:nvPr>
            <p:ph type="dt" sz="half" idx="10"/>
          </p:nvPr>
        </p:nvSpPr>
        <p:spPr/>
        <p:txBody>
          <a:bodyPr/>
          <a:lstStyle/>
          <a:p>
            <a:fld id="{129F1147-6D51-439A-9585-7E59D7D1C6C7}" type="datetimeFigureOut">
              <a:rPr lang="en-US" smtClean="0"/>
              <a:t>11/11/2020</a:t>
            </a:fld>
            <a:endParaRPr lang="en-US"/>
          </a:p>
        </p:txBody>
      </p:sp>
      <p:sp>
        <p:nvSpPr>
          <p:cNvPr id="5" name="Footer Placeholder 4">
            <a:extLst>
              <a:ext uri="{FF2B5EF4-FFF2-40B4-BE49-F238E27FC236}">
                <a16:creationId xmlns:a16="http://schemas.microsoft.com/office/drawing/2014/main" id="{6409F786-DDA2-43A1-B526-EEF0ADE61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E5769-3D80-407A-826A-AF02EAE0A032}"/>
              </a:ext>
            </a:extLst>
          </p:cNvPr>
          <p:cNvSpPr>
            <a:spLocks noGrp="1"/>
          </p:cNvSpPr>
          <p:nvPr>
            <p:ph type="sldNum" sz="quarter" idx="12"/>
          </p:nvPr>
        </p:nvSpPr>
        <p:spPr/>
        <p:txBody>
          <a:bodyPr/>
          <a:lstStyle/>
          <a:p>
            <a:fld id="{30680F01-88C9-4B5E-8060-95BED075F3C8}" type="slidenum">
              <a:rPr lang="en-US" smtClean="0"/>
              <a:t>‹#›</a:t>
            </a:fld>
            <a:endParaRPr lang="en-US"/>
          </a:p>
        </p:txBody>
      </p:sp>
    </p:spTree>
    <p:extLst>
      <p:ext uri="{BB962C8B-B14F-4D97-AF65-F5344CB8AC3E}">
        <p14:creationId xmlns:p14="http://schemas.microsoft.com/office/powerpoint/2010/main" val="342815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736D-86AA-4CC2-A96A-B4A1CFFC56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03FEC8-9639-441D-8F3C-1B8D867021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69352-8329-4EF0-9153-CE4CA227C01E}"/>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5" name="Footer Placeholder 4">
            <a:extLst>
              <a:ext uri="{FF2B5EF4-FFF2-40B4-BE49-F238E27FC236}">
                <a16:creationId xmlns:a16="http://schemas.microsoft.com/office/drawing/2014/main" id="{3D41DC47-FA7D-44CC-97D1-E700FFDA0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443A9-6F6C-42ED-BF90-F3657BA85226}"/>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339268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4FF9E-B5E2-4B5A-BC08-0360A03BD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9DBE6-C7A1-4868-93CA-E6601A9C8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0916E-53F4-49E8-B21E-71515C03BF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53AEF3-372D-4A67-B81D-69E1F5505560}"/>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6" name="Footer Placeholder 5">
            <a:extLst>
              <a:ext uri="{FF2B5EF4-FFF2-40B4-BE49-F238E27FC236}">
                <a16:creationId xmlns:a16="http://schemas.microsoft.com/office/drawing/2014/main" id="{3F57CAC1-DB19-48E3-97A8-943A3044F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091BAB-B7FB-43A2-AB3F-A2887B80A5FD}"/>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87368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A44B0-8A86-4FFA-A397-F4A41C0609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DABA7C-C5C9-4DB8-8CC0-EF581A15C0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B76791-D742-47D5-8A37-97AD45112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C7AF5-4C73-49AC-9AF6-00DDDF6DC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F47893-4F94-4CF6-BBCF-AA29B9775C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6A421E-8DBE-44B8-B9F4-5C0C27C88785}"/>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8" name="Footer Placeholder 7">
            <a:extLst>
              <a:ext uri="{FF2B5EF4-FFF2-40B4-BE49-F238E27FC236}">
                <a16:creationId xmlns:a16="http://schemas.microsoft.com/office/drawing/2014/main" id="{C7ABA799-8F95-4251-B7A2-7F3DDF6EFE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F1029C-9FDC-41BB-95C6-7C4DE24235A5}"/>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178019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199A-682D-4CD0-8964-4C28022D6A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B4CA44-0332-488F-B24A-B829C16C1988}"/>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4" name="Footer Placeholder 3">
            <a:extLst>
              <a:ext uri="{FF2B5EF4-FFF2-40B4-BE49-F238E27FC236}">
                <a16:creationId xmlns:a16="http://schemas.microsoft.com/office/drawing/2014/main" id="{B808242A-7D45-4227-A032-048FB00D61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DB8328-DBDA-44B4-BC9F-9D57F5A18A7E}"/>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1987627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0578F-B329-4ABD-A698-5E165C726712}"/>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3" name="Footer Placeholder 2">
            <a:extLst>
              <a:ext uri="{FF2B5EF4-FFF2-40B4-BE49-F238E27FC236}">
                <a16:creationId xmlns:a16="http://schemas.microsoft.com/office/drawing/2014/main" id="{C8E70740-CCA7-4AA6-96B7-E8E7AA9B01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6079FB-34E7-4BB9-87E3-31B3869B3167}"/>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109896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02E4-F1BC-43C1-8862-BEF1031E5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7BAFB3-C45A-4637-BDCC-1E67785BFF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C3EB4-9F58-4925-A575-8AD34586F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D679A-C668-4334-BA5C-6091AB8E9E85}"/>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6" name="Footer Placeholder 5">
            <a:extLst>
              <a:ext uri="{FF2B5EF4-FFF2-40B4-BE49-F238E27FC236}">
                <a16:creationId xmlns:a16="http://schemas.microsoft.com/office/drawing/2014/main" id="{5824A321-42D6-46C9-B292-B8B48C66D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D83959-6D78-4A8E-AC72-457855E2B96E}"/>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1716602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37C4C-A787-46C7-83E2-A55E1B2AD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0FD6A-435D-4E78-AD79-7F769A2A54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9B1FFD-C8A7-49F5-AC67-35D667BA57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A4EA9-F28C-482E-A889-903827EDC3CB}"/>
              </a:ext>
            </a:extLst>
          </p:cNvPr>
          <p:cNvSpPr>
            <a:spLocks noGrp="1"/>
          </p:cNvSpPr>
          <p:nvPr>
            <p:ph type="dt" sz="half" idx="10"/>
          </p:nvPr>
        </p:nvSpPr>
        <p:spPr/>
        <p:txBody>
          <a:bodyPr/>
          <a:lstStyle/>
          <a:p>
            <a:fld id="{DDF36625-6AEE-4527-86E8-F1109DC11C9B}" type="datetimeFigureOut">
              <a:rPr lang="en-US" smtClean="0"/>
              <a:t>11/11/2020</a:t>
            </a:fld>
            <a:endParaRPr lang="en-US"/>
          </a:p>
        </p:txBody>
      </p:sp>
      <p:sp>
        <p:nvSpPr>
          <p:cNvPr id="6" name="Footer Placeholder 5">
            <a:extLst>
              <a:ext uri="{FF2B5EF4-FFF2-40B4-BE49-F238E27FC236}">
                <a16:creationId xmlns:a16="http://schemas.microsoft.com/office/drawing/2014/main" id="{325A9000-BB78-4569-916C-03A71C101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5EEAB-EA7E-4706-BD55-0513BC357653}"/>
              </a:ext>
            </a:extLst>
          </p:cNvPr>
          <p:cNvSpPr>
            <a:spLocks noGrp="1"/>
          </p:cNvSpPr>
          <p:nvPr>
            <p:ph type="sldNum" sz="quarter" idx="12"/>
          </p:nvPr>
        </p:nvSpPr>
        <p:spPr/>
        <p:txBody>
          <a:bodyPr/>
          <a:lstStyle/>
          <a:p>
            <a:fld id="{7279BEEE-ED8B-43F7-91DB-A50DF8CF1999}" type="slidenum">
              <a:rPr lang="en-US" smtClean="0"/>
              <a:t>‹#›</a:t>
            </a:fld>
            <a:endParaRPr lang="en-US"/>
          </a:p>
        </p:txBody>
      </p:sp>
    </p:spTree>
    <p:extLst>
      <p:ext uri="{BB962C8B-B14F-4D97-AF65-F5344CB8AC3E}">
        <p14:creationId xmlns:p14="http://schemas.microsoft.com/office/powerpoint/2010/main" val="374871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C915D-40CB-4D0C-9A7C-368C55DA1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94493-1658-47DB-BBA7-2E6FBE78C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D6620-6449-4D22-9BBD-6D4343B40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36625-6AEE-4527-86E8-F1109DC11C9B}" type="datetimeFigureOut">
              <a:rPr lang="en-US" smtClean="0"/>
              <a:t>11/11/2020</a:t>
            </a:fld>
            <a:endParaRPr lang="en-US"/>
          </a:p>
        </p:txBody>
      </p:sp>
      <p:sp>
        <p:nvSpPr>
          <p:cNvPr id="5" name="Footer Placeholder 4">
            <a:extLst>
              <a:ext uri="{FF2B5EF4-FFF2-40B4-BE49-F238E27FC236}">
                <a16:creationId xmlns:a16="http://schemas.microsoft.com/office/drawing/2014/main" id="{14652E75-FC89-4B8A-BC89-C074A4641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7FB2B7-1CE6-42D3-9DBE-7D7FCA7CCE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9BEEE-ED8B-43F7-91DB-A50DF8CF1999}" type="slidenum">
              <a:rPr lang="en-US" smtClean="0"/>
              <a:t>‹#›</a:t>
            </a:fld>
            <a:endParaRPr lang="en-US"/>
          </a:p>
        </p:txBody>
      </p:sp>
    </p:spTree>
    <p:extLst>
      <p:ext uri="{BB962C8B-B14F-4D97-AF65-F5344CB8AC3E}">
        <p14:creationId xmlns:p14="http://schemas.microsoft.com/office/powerpoint/2010/main" val="3444374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DE629F-5CA3-42BD-A04B-E2972FE098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83A116-4C8D-43D4-B46B-9BE12D2A8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085D5-E533-408E-86C1-524516DE57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F1147-6D51-439A-9585-7E59D7D1C6C7}" type="datetimeFigureOut">
              <a:rPr lang="en-US" smtClean="0"/>
              <a:t>11/11/2020</a:t>
            </a:fld>
            <a:endParaRPr lang="en-US"/>
          </a:p>
        </p:txBody>
      </p:sp>
      <p:sp>
        <p:nvSpPr>
          <p:cNvPr id="5" name="Footer Placeholder 4">
            <a:extLst>
              <a:ext uri="{FF2B5EF4-FFF2-40B4-BE49-F238E27FC236}">
                <a16:creationId xmlns:a16="http://schemas.microsoft.com/office/drawing/2014/main" id="{69A90DAE-A29C-45A4-84C1-CD562A737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DF5ACD-F6AE-496D-8ACF-F561D6A7F4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80F01-88C9-4B5E-8060-95BED075F3C8}" type="slidenum">
              <a:rPr lang="en-US" smtClean="0"/>
              <a:t>‹#›</a:t>
            </a:fld>
            <a:endParaRPr lang="en-US"/>
          </a:p>
        </p:txBody>
      </p:sp>
    </p:spTree>
    <p:extLst>
      <p:ext uri="{BB962C8B-B14F-4D97-AF65-F5344CB8AC3E}">
        <p14:creationId xmlns:p14="http://schemas.microsoft.com/office/powerpoint/2010/main" val="3751398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873678" y="1017639"/>
            <a:ext cx="9089389" cy="2258164"/>
          </a:xfrm>
        </p:spPr>
        <p:txBody>
          <a:bodyPr>
            <a:normAutofit/>
          </a:bodyPr>
          <a:lstStyle/>
          <a:p>
            <a:pPr algn="ctr"/>
            <a:r>
              <a:rPr lang="en-US" b="1" dirty="0">
                <a:effectLst>
                  <a:glow rad="139700">
                    <a:schemeClr val="accent2">
                      <a:satMod val="175000"/>
                      <a:alpha val="40000"/>
                    </a:schemeClr>
                  </a:glow>
                  <a:outerShdw blurRad="38100" dist="38100" dir="2700000" algn="tl">
                    <a:srgbClr val="000000">
                      <a:alpha val="43137"/>
                    </a:srgbClr>
                  </a:outerShdw>
                </a:effectLst>
              </a:rPr>
              <a:t>Runoff quality and other side effects of an experimental biofuel grass site on economically marginal land</a:t>
            </a:r>
            <a:endParaRPr lang="en-US" dirty="0">
              <a:effectLst>
                <a:glow rad="139700">
                  <a:schemeClr val="accent2">
                    <a:satMod val="175000"/>
                    <a:alpha val="40000"/>
                  </a:schemeClr>
                </a:glow>
              </a:effectLst>
            </a:endParaRPr>
          </a:p>
        </p:txBody>
      </p:sp>
      <p:sp>
        <p:nvSpPr>
          <p:cNvPr id="3" name="Content Placeholder 2"/>
          <p:cNvSpPr>
            <a:spLocks noGrp="1"/>
          </p:cNvSpPr>
          <p:nvPr>
            <p:ph idx="1"/>
          </p:nvPr>
        </p:nvSpPr>
        <p:spPr>
          <a:xfrm>
            <a:off x="2321680" y="4293441"/>
            <a:ext cx="8193386" cy="1359213"/>
          </a:xfrm>
        </p:spPr>
        <p:txBody>
          <a:bodyPr>
            <a:normAutofit/>
          </a:bodyPr>
          <a:lstStyle/>
          <a:p>
            <a:pPr marL="0" indent="0" algn="ctr">
              <a:buNone/>
            </a:pPr>
            <a:r>
              <a:rPr lang="en-US" sz="2400" b="1" dirty="0">
                <a:solidFill>
                  <a:srgbClr val="FFFF00"/>
                </a:solidFill>
              </a:rPr>
              <a:t>Emma Payne, Steve Pacenka</a:t>
            </a:r>
          </a:p>
          <a:p>
            <a:pPr marL="0" indent="0" algn="ctr">
              <a:buNone/>
            </a:pPr>
            <a:r>
              <a:rPr lang="en-US" sz="2400" b="1" dirty="0">
                <a:solidFill>
                  <a:srgbClr val="FFFF00"/>
                </a:solidFill>
              </a:rPr>
              <a:t>(Principal investigators Brian Richards and Tammo Steenhuis)</a:t>
            </a:r>
          </a:p>
          <a:p>
            <a:pPr marL="0" indent="0" algn="ctr">
              <a:buNone/>
            </a:pPr>
            <a:r>
              <a:rPr lang="en-US" sz="2400" b="1" dirty="0">
                <a:solidFill>
                  <a:srgbClr val="FFFF00"/>
                </a:solidFill>
              </a:rPr>
              <a:t>For Soil and Water Seminar, Nov 2020</a:t>
            </a:r>
          </a:p>
        </p:txBody>
      </p:sp>
    </p:spTree>
    <p:extLst>
      <p:ext uri="{BB962C8B-B14F-4D97-AF65-F5344CB8AC3E}">
        <p14:creationId xmlns:p14="http://schemas.microsoft.com/office/powerpoint/2010/main" val="236842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AutoShape 2" descr="https://dm2305files.storage.live.com/y4pZnEzC8xI8msb7jeeHIgrVKGyPuaxBLM5UUI_7_uyUAeT4qfDF0z4m9v4PsCEu0O-ctWC7YMcFNoP7RS2UCSxZ43YfMZrbQzBPDv2OA8X5TFxYY8ol7LI-ubc5N5EoOqfPtDASV8HOmTy_9_9l_as3tbjPby-ZoGyNYlCGGyVAooD6AIksFZETjLFJW4pE1RT/20170429_122045.jpg?psid=1&amp;width=460&amp;height=81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435848" y="257175"/>
            <a:ext cx="11277600" cy="6343650"/>
          </a:xfrm>
          <a:prstGeom prst="rect">
            <a:avLst/>
          </a:prstGeom>
        </p:spPr>
      </p:pic>
      <p:sp>
        <p:nvSpPr>
          <p:cNvPr id="6" name="TextBox 5"/>
          <p:cNvSpPr txBox="1"/>
          <p:nvPr/>
        </p:nvSpPr>
        <p:spPr>
          <a:xfrm>
            <a:off x="1345278" y="2778224"/>
            <a:ext cx="3337324" cy="461665"/>
          </a:xfrm>
          <a:prstGeom prst="rect">
            <a:avLst/>
          </a:prstGeom>
          <a:noFill/>
        </p:spPr>
        <p:txBody>
          <a:bodyPr wrap="none" rtlCol="0">
            <a:spAutoFit/>
          </a:bodyPr>
          <a:lstStyle/>
          <a:p>
            <a:r>
              <a:rPr lang="en-US" sz="2400" b="1" dirty="0">
                <a:solidFill>
                  <a:srgbClr val="FFFF00"/>
                </a:solidFill>
              </a:rPr>
              <a:t>Weir's water level logger</a:t>
            </a:r>
          </a:p>
        </p:txBody>
      </p:sp>
      <p:sp>
        <p:nvSpPr>
          <p:cNvPr id="7" name="Rectangle 6"/>
          <p:cNvSpPr/>
          <p:nvPr/>
        </p:nvSpPr>
        <p:spPr>
          <a:xfrm>
            <a:off x="6007017" y="2792780"/>
            <a:ext cx="792461" cy="461665"/>
          </a:xfrm>
          <a:prstGeom prst="rect">
            <a:avLst/>
          </a:prstGeom>
        </p:spPr>
        <p:txBody>
          <a:bodyPr wrap="none">
            <a:spAutoFit/>
          </a:bodyPr>
          <a:lstStyle/>
          <a:p>
            <a:r>
              <a:rPr lang="en-US" sz="2400" b="1" dirty="0">
                <a:solidFill>
                  <a:srgbClr val="FFFF00"/>
                </a:solidFill>
              </a:rPr>
              <a:t>Weir</a:t>
            </a:r>
          </a:p>
        </p:txBody>
      </p:sp>
      <p:sp>
        <p:nvSpPr>
          <p:cNvPr id="8" name="Rectangle 7"/>
          <p:cNvSpPr/>
          <p:nvPr/>
        </p:nvSpPr>
        <p:spPr>
          <a:xfrm>
            <a:off x="9605047" y="3765444"/>
            <a:ext cx="1835952" cy="461665"/>
          </a:xfrm>
          <a:prstGeom prst="rect">
            <a:avLst/>
          </a:prstGeom>
          <a:solidFill>
            <a:schemeClr val="tx1"/>
          </a:solidFill>
        </p:spPr>
        <p:txBody>
          <a:bodyPr wrap="none">
            <a:spAutoFit/>
          </a:bodyPr>
          <a:lstStyle/>
          <a:p>
            <a:r>
              <a:rPr lang="en-US" sz="2400" b="1" dirty="0">
                <a:solidFill>
                  <a:srgbClr val="FFFF00"/>
                </a:solidFill>
              </a:rPr>
              <a:t>Autosampler</a:t>
            </a:r>
          </a:p>
        </p:txBody>
      </p:sp>
    </p:spTree>
    <p:extLst>
      <p:ext uri="{BB962C8B-B14F-4D97-AF65-F5344CB8AC3E}">
        <p14:creationId xmlns:p14="http://schemas.microsoft.com/office/powerpoint/2010/main" val="3369904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F36A-4588-4E87-8D71-CEE6F9C0FFFA}"/>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1B7AF1-398E-466B-BD86-B1E26AF99922}"/>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US" sz="2400" dirty="0"/>
              <a:t>Site objectives and background (Pacenka)</a:t>
            </a:r>
          </a:p>
          <a:p>
            <a:pPr marL="514350" indent="-514350">
              <a:buAutoNum type="arabicPeriod"/>
            </a:pPr>
            <a:r>
              <a:rPr lang="en-US" sz="2400" dirty="0"/>
              <a:t>Data collection (Pacenka)</a:t>
            </a:r>
          </a:p>
          <a:p>
            <a:pPr marL="514350" indent="-514350">
              <a:buAutoNum type="arabicPeriod"/>
            </a:pPr>
            <a:r>
              <a:rPr lang="en-US" sz="2400" dirty="0">
                <a:highlight>
                  <a:srgbClr val="00FF00"/>
                </a:highlight>
              </a:rPr>
              <a:t>Glyphosate in runoff </a:t>
            </a:r>
            <a:r>
              <a:rPr lang="en-US" sz="2400" dirty="0"/>
              <a:t>(Emma)</a:t>
            </a:r>
          </a:p>
          <a:p>
            <a:pPr marL="514350" indent="-514350">
              <a:buAutoNum type="arabicPeriod"/>
            </a:pPr>
            <a:r>
              <a:rPr lang="en-US" sz="2400" dirty="0"/>
              <a:t>Chloride and conductance in runoff (Emma)</a:t>
            </a:r>
          </a:p>
          <a:p>
            <a:pPr marL="514350" indent="-514350">
              <a:buAutoNum type="arabicPeriod"/>
            </a:pPr>
            <a:r>
              <a:rPr lang="en-US" sz="2400" dirty="0"/>
              <a:t>Next (Pacenka)</a:t>
            </a:r>
          </a:p>
          <a:p>
            <a:pPr marL="0" indent="0">
              <a:buNone/>
            </a:pPr>
            <a:r>
              <a:rPr lang="en-US" sz="2400" dirty="0"/>
              <a:t>      Questions?</a:t>
            </a:r>
          </a:p>
        </p:txBody>
      </p:sp>
      <p:pic>
        <p:nvPicPr>
          <p:cNvPr id="5" name="Picture 4">
            <a:extLst>
              <a:ext uri="{FF2B5EF4-FFF2-40B4-BE49-F238E27FC236}">
                <a16:creationId xmlns:a16="http://schemas.microsoft.com/office/drawing/2014/main" id="{29643E29-4785-4B7E-88A8-A560198302DA}"/>
              </a:ext>
            </a:extLst>
          </p:cNvPr>
          <p:cNvPicPr>
            <a:picLocks noChangeAspect="1"/>
          </p:cNvPicPr>
          <p:nvPr/>
        </p:nvPicPr>
        <p:blipFill rotWithShape="1">
          <a:blip r:embed="rId2"/>
          <a:srcRect l="1595" r="73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1351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C819-CB6B-48FC-91F7-D1645CB869E4}"/>
              </a:ext>
            </a:extLst>
          </p:cNvPr>
          <p:cNvSpPr>
            <a:spLocks noGrp="1"/>
          </p:cNvSpPr>
          <p:nvPr>
            <p:ph type="title"/>
          </p:nvPr>
        </p:nvSpPr>
        <p:spPr>
          <a:xfrm>
            <a:off x="470873" y="154987"/>
            <a:ext cx="10515600" cy="1325563"/>
          </a:xfrm>
        </p:spPr>
        <p:txBody>
          <a:bodyPr/>
          <a:lstStyle/>
          <a:p>
            <a:r>
              <a:rPr lang="en-US" dirty="0">
                <a:solidFill>
                  <a:srgbClr val="002060"/>
                </a:solidFill>
              </a:rPr>
              <a:t>Previous Findings</a:t>
            </a:r>
          </a:p>
        </p:txBody>
      </p:sp>
      <p:pic>
        <p:nvPicPr>
          <p:cNvPr id="5" name="Picture 4">
            <a:extLst>
              <a:ext uri="{FF2B5EF4-FFF2-40B4-BE49-F238E27FC236}">
                <a16:creationId xmlns:a16="http://schemas.microsoft.com/office/drawing/2014/main" id="{82EA8F89-BBE8-4B3B-B09E-DDE13D3B1481}"/>
              </a:ext>
            </a:extLst>
          </p:cNvPr>
          <p:cNvPicPr>
            <a:picLocks noChangeAspect="1"/>
          </p:cNvPicPr>
          <p:nvPr/>
        </p:nvPicPr>
        <p:blipFill>
          <a:blip r:embed="rId2"/>
          <a:stretch>
            <a:fillRect/>
          </a:stretch>
        </p:blipFill>
        <p:spPr>
          <a:xfrm>
            <a:off x="470873" y="1604088"/>
            <a:ext cx="6129952" cy="4888787"/>
          </a:xfrm>
          <a:prstGeom prst="rect">
            <a:avLst/>
          </a:prstGeom>
        </p:spPr>
      </p:pic>
      <p:sp>
        <p:nvSpPr>
          <p:cNvPr id="6" name="Content Placeholder 2">
            <a:extLst>
              <a:ext uri="{FF2B5EF4-FFF2-40B4-BE49-F238E27FC236}">
                <a16:creationId xmlns:a16="http://schemas.microsoft.com/office/drawing/2014/main" id="{57C81775-CD8D-4216-B8DB-383D73B00C58}"/>
              </a:ext>
            </a:extLst>
          </p:cNvPr>
          <p:cNvSpPr>
            <a:spLocks noGrp="1"/>
          </p:cNvSpPr>
          <p:nvPr>
            <p:ph idx="1"/>
          </p:nvPr>
        </p:nvSpPr>
        <p:spPr>
          <a:xfrm>
            <a:off x="6875670" y="1615257"/>
            <a:ext cx="5316329" cy="1492141"/>
          </a:xfrm>
        </p:spPr>
        <p:txBody>
          <a:bodyPr>
            <a:noAutofit/>
          </a:bodyPr>
          <a:lstStyle/>
          <a:p>
            <a:r>
              <a:rPr lang="en-US" sz="3200" dirty="0">
                <a:solidFill>
                  <a:schemeClr val="bg1"/>
                </a:solidFill>
              </a:rPr>
              <a:t>Cumulative efflux 0.1-1%</a:t>
            </a:r>
          </a:p>
          <a:p>
            <a:r>
              <a:rPr lang="en-US" sz="3200" dirty="0">
                <a:solidFill>
                  <a:schemeClr val="bg1"/>
                </a:solidFill>
              </a:rPr>
              <a:t>Timing of increases in efflux correlated with timing of large flow events</a:t>
            </a:r>
          </a:p>
        </p:txBody>
      </p:sp>
      <p:sp>
        <p:nvSpPr>
          <p:cNvPr id="8" name="TextBox 7">
            <a:extLst>
              <a:ext uri="{FF2B5EF4-FFF2-40B4-BE49-F238E27FC236}">
                <a16:creationId xmlns:a16="http://schemas.microsoft.com/office/drawing/2014/main" id="{EAE39FC1-BE5A-4AF3-AB5D-6A63D0829918}"/>
              </a:ext>
            </a:extLst>
          </p:cNvPr>
          <p:cNvSpPr txBox="1"/>
          <p:nvPr/>
        </p:nvSpPr>
        <p:spPr>
          <a:xfrm>
            <a:off x="6600824" y="6102849"/>
            <a:ext cx="5591175" cy="600164"/>
          </a:xfrm>
          <a:prstGeom prst="rect">
            <a:avLst/>
          </a:prstGeom>
          <a:noFill/>
        </p:spPr>
        <p:txBody>
          <a:bodyPr wrap="square">
            <a:spAutoFit/>
          </a:bodyPr>
          <a:lstStyle/>
          <a:p>
            <a:r>
              <a:rPr lang="en-US" sz="1100" dirty="0">
                <a:solidFill>
                  <a:schemeClr val="bg1"/>
                </a:solidFill>
              </a:rPr>
              <a:t>Richards, B. K., </a:t>
            </a:r>
            <a:r>
              <a:rPr lang="en-US" sz="1100" dirty="0" err="1">
                <a:solidFill>
                  <a:schemeClr val="bg1"/>
                </a:solidFill>
              </a:rPr>
              <a:t>Pacenka</a:t>
            </a:r>
            <a:r>
              <a:rPr lang="en-US" sz="1100" dirty="0">
                <a:solidFill>
                  <a:schemeClr val="bg1"/>
                </a:solidFill>
              </a:rPr>
              <a:t>, </a:t>
            </a:r>
            <a:r>
              <a:rPr lang="en-US" sz="1100" dirty="0" err="1">
                <a:solidFill>
                  <a:schemeClr val="bg1"/>
                </a:solidFill>
              </a:rPr>
              <a:t>S.,Meyer</a:t>
            </a:r>
            <a:r>
              <a:rPr lang="en-US" sz="1100" dirty="0">
                <a:solidFill>
                  <a:schemeClr val="bg1"/>
                </a:solidFill>
              </a:rPr>
              <a:t>, M. T., </a:t>
            </a:r>
            <a:r>
              <a:rPr lang="en-US" sz="1100" dirty="0" err="1">
                <a:solidFill>
                  <a:schemeClr val="bg1"/>
                </a:solidFill>
              </a:rPr>
              <a:t>Dietze</a:t>
            </a:r>
            <a:r>
              <a:rPr lang="en-US" sz="1100" dirty="0">
                <a:solidFill>
                  <a:schemeClr val="bg1"/>
                </a:solidFill>
              </a:rPr>
              <a:t>, J. E., Schatz, A. L., </a:t>
            </a:r>
            <a:r>
              <a:rPr lang="en-US" sz="1100" dirty="0" err="1">
                <a:solidFill>
                  <a:schemeClr val="bg1"/>
                </a:solidFill>
              </a:rPr>
              <a:t>Teuffer</a:t>
            </a:r>
            <a:r>
              <a:rPr lang="en-US" sz="1100" dirty="0">
                <a:solidFill>
                  <a:schemeClr val="bg1"/>
                </a:solidFill>
              </a:rPr>
              <a:t>, K., </a:t>
            </a:r>
            <a:r>
              <a:rPr lang="en-US" sz="1100" dirty="0" err="1">
                <a:solidFill>
                  <a:schemeClr val="bg1"/>
                </a:solidFill>
              </a:rPr>
              <a:t>Aristilde</a:t>
            </a:r>
            <a:r>
              <a:rPr lang="en-US" sz="1100" dirty="0">
                <a:solidFill>
                  <a:schemeClr val="bg1"/>
                </a:solidFill>
              </a:rPr>
              <a:t>, L, &amp; </a:t>
            </a:r>
            <a:r>
              <a:rPr lang="en-US" sz="1100" dirty="0" err="1">
                <a:solidFill>
                  <a:schemeClr val="bg1"/>
                </a:solidFill>
              </a:rPr>
              <a:t>Steenhuis</a:t>
            </a:r>
            <a:r>
              <a:rPr lang="en-US" sz="1100" dirty="0">
                <a:solidFill>
                  <a:schemeClr val="bg1"/>
                </a:solidFill>
              </a:rPr>
              <a:t>, T. S. (2018). Antecedent and Post-Application Rain Events Trigger Glyphosate Transport from Runoff-Prone Soils. </a:t>
            </a:r>
            <a:r>
              <a:rPr lang="en-US" sz="1100" i="1" dirty="0">
                <a:solidFill>
                  <a:schemeClr val="bg1"/>
                </a:solidFill>
              </a:rPr>
              <a:t>Environmental Science &amp; Technology Letters,</a:t>
            </a:r>
            <a:r>
              <a:rPr lang="en-US" sz="1100" dirty="0">
                <a:solidFill>
                  <a:schemeClr val="bg1"/>
                </a:solidFill>
              </a:rPr>
              <a:t> </a:t>
            </a:r>
            <a:r>
              <a:rPr lang="en-US" sz="1100" i="1" dirty="0">
                <a:solidFill>
                  <a:schemeClr val="bg1"/>
                </a:solidFill>
              </a:rPr>
              <a:t>5</a:t>
            </a:r>
            <a:r>
              <a:rPr lang="en-US" sz="1100" dirty="0">
                <a:solidFill>
                  <a:schemeClr val="bg1"/>
                </a:solidFill>
              </a:rPr>
              <a:t>(5), 249-254</a:t>
            </a:r>
          </a:p>
        </p:txBody>
      </p:sp>
    </p:spTree>
    <p:extLst>
      <p:ext uri="{BB962C8B-B14F-4D97-AF65-F5344CB8AC3E}">
        <p14:creationId xmlns:p14="http://schemas.microsoft.com/office/powerpoint/2010/main" val="55834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AD75-3A8B-4020-A169-F882F3398E5B}"/>
              </a:ext>
            </a:extLst>
          </p:cNvPr>
          <p:cNvSpPr>
            <a:spLocks noGrp="1"/>
          </p:cNvSpPr>
          <p:nvPr>
            <p:ph type="title"/>
          </p:nvPr>
        </p:nvSpPr>
        <p:spPr>
          <a:xfrm>
            <a:off x="838200" y="223610"/>
            <a:ext cx="10515600" cy="1325563"/>
          </a:xfrm>
        </p:spPr>
        <p:txBody>
          <a:bodyPr/>
          <a:lstStyle/>
          <a:p>
            <a:r>
              <a:rPr lang="en-US" dirty="0">
                <a:solidFill>
                  <a:schemeClr val="bg1"/>
                </a:solidFill>
              </a:rPr>
              <a:t>2015-2017 results indicate correlation between antecedent moisture and efflux</a:t>
            </a:r>
          </a:p>
        </p:txBody>
      </p:sp>
      <p:graphicFrame>
        <p:nvGraphicFramePr>
          <p:cNvPr id="8" name="Chart 7">
            <a:extLst>
              <a:ext uri="{FF2B5EF4-FFF2-40B4-BE49-F238E27FC236}">
                <a16:creationId xmlns:a16="http://schemas.microsoft.com/office/drawing/2014/main" id="{35B04435-DC04-4047-9299-47D4412C0228}"/>
              </a:ext>
            </a:extLst>
          </p:cNvPr>
          <p:cNvGraphicFramePr>
            <a:graphicFrameLocks/>
          </p:cNvGraphicFramePr>
          <p:nvPr>
            <p:extLst>
              <p:ext uri="{D42A27DB-BD31-4B8C-83A1-F6EECF244321}">
                <p14:modId xmlns:p14="http://schemas.microsoft.com/office/powerpoint/2010/main" val="824506986"/>
              </p:ext>
            </p:extLst>
          </p:nvPr>
        </p:nvGraphicFramePr>
        <p:xfrm>
          <a:off x="947445" y="1690688"/>
          <a:ext cx="8792901" cy="4739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7796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89EA1-4BB2-4761-85E1-FA9F30E3F9A5}"/>
              </a:ext>
            </a:extLst>
          </p:cNvPr>
          <p:cNvSpPr>
            <a:spLocks noGrp="1"/>
          </p:cNvSpPr>
          <p:nvPr>
            <p:ph type="title"/>
          </p:nvPr>
        </p:nvSpPr>
        <p:spPr>
          <a:xfrm>
            <a:off x="838200" y="114754"/>
            <a:ext cx="10515600" cy="1325563"/>
          </a:xfrm>
        </p:spPr>
        <p:txBody>
          <a:bodyPr/>
          <a:lstStyle/>
          <a:p>
            <a:r>
              <a:rPr lang="en-US" dirty="0">
                <a:solidFill>
                  <a:schemeClr val="bg1"/>
                </a:solidFill>
              </a:rPr>
              <a:t>But 2018-2020 results complicate that picture</a:t>
            </a:r>
          </a:p>
        </p:txBody>
      </p:sp>
      <p:graphicFrame>
        <p:nvGraphicFramePr>
          <p:cNvPr id="6" name="Chart 5">
            <a:extLst>
              <a:ext uri="{FF2B5EF4-FFF2-40B4-BE49-F238E27FC236}">
                <a16:creationId xmlns:a16="http://schemas.microsoft.com/office/drawing/2014/main" id="{00000000-0008-0000-0700-000002000000}"/>
              </a:ext>
            </a:extLst>
          </p:cNvPr>
          <p:cNvGraphicFramePr>
            <a:graphicFrameLocks/>
          </p:cNvGraphicFramePr>
          <p:nvPr>
            <p:extLst>
              <p:ext uri="{D42A27DB-BD31-4B8C-83A1-F6EECF244321}">
                <p14:modId xmlns:p14="http://schemas.microsoft.com/office/powerpoint/2010/main" val="869766128"/>
              </p:ext>
            </p:extLst>
          </p:nvPr>
        </p:nvGraphicFramePr>
        <p:xfrm>
          <a:off x="838200" y="1621444"/>
          <a:ext cx="9316363" cy="48714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757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47AC-B866-4086-A895-3D870208D6E8}"/>
              </a:ext>
            </a:extLst>
          </p:cNvPr>
          <p:cNvSpPr>
            <a:spLocks noGrp="1"/>
          </p:cNvSpPr>
          <p:nvPr>
            <p:ph type="title"/>
          </p:nvPr>
        </p:nvSpPr>
        <p:spPr>
          <a:xfrm>
            <a:off x="1621971" y="2454449"/>
            <a:ext cx="9895114" cy="1325563"/>
          </a:xfrm>
        </p:spPr>
        <p:txBody>
          <a:bodyPr>
            <a:normAutofit fontScale="90000"/>
          </a:bodyPr>
          <a:lstStyle/>
          <a:p>
            <a:r>
              <a:rPr lang="en-US" b="1" dirty="0">
                <a:solidFill>
                  <a:srgbClr val="002060"/>
                </a:solidFill>
                <a:latin typeface="+mn-lt"/>
              </a:rPr>
              <a:t>New Task: </a:t>
            </a:r>
            <a:r>
              <a:rPr lang="en-US" b="1" dirty="0">
                <a:solidFill>
                  <a:schemeClr val="bg1"/>
                </a:solidFill>
                <a:latin typeface="+mn-lt"/>
              </a:rPr>
              <a:t>Improve our hydrological understanding of the site in order to determine mechanism of glyphosate loss</a:t>
            </a:r>
          </a:p>
        </p:txBody>
      </p:sp>
    </p:spTree>
    <p:extLst>
      <p:ext uri="{BB962C8B-B14F-4D97-AF65-F5344CB8AC3E}">
        <p14:creationId xmlns:p14="http://schemas.microsoft.com/office/powerpoint/2010/main" val="2193106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F36A-4588-4E87-8D71-CEE6F9C0FFFA}"/>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1B7AF1-398E-466B-BD86-B1E26AF99922}"/>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US" sz="2400" dirty="0"/>
              <a:t>Site objectives and background (Pacenka)</a:t>
            </a:r>
          </a:p>
          <a:p>
            <a:pPr marL="514350" indent="-514350">
              <a:buAutoNum type="arabicPeriod"/>
            </a:pPr>
            <a:r>
              <a:rPr lang="en-US" sz="2400" dirty="0"/>
              <a:t>Data collection (Pacenka)</a:t>
            </a:r>
          </a:p>
          <a:p>
            <a:pPr marL="514350" indent="-514350">
              <a:buAutoNum type="arabicPeriod"/>
            </a:pPr>
            <a:r>
              <a:rPr lang="en-US" sz="2400" dirty="0"/>
              <a:t>Glyphosate in runoff (Emma)</a:t>
            </a:r>
          </a:p>
          <a:p>
            <a:pPr marL="514350" indent="-514350">
              <a:buAutoNum type="arabicPeriod"/>
            </a:pPr>
            <a:r>
              <a:rPr lang="en-US" sz="2400" dirty="0">
                <a:highlight>
                  <a:srgbClr val="00FF00"/>
                </a:highlight>
              </a:rPr>
              <a:t>Chloride and conductance in runoff </a:t>
            </a:r>
            <a:r>
              <a:rPr lang="en-US" sz="2400" dirty="0"/>
              <a:t>(Emma)</a:t>
            </a:r>
          </a:p>
          <a:p>
            <a:pPr marL="514350" indent="-514350">
              <a:buAutoNum type="arabicPeriod"/>
            </a:pPr>
            <a:r>
              <a:rPr lang="en-US" sz="2400" dirty="0"/>
              <a:t>Next (Pacenka)</a:t>
            </a:r>
          </a:p>
          <a:p>
            <a:pPr marL="0" indent="0">
              <a:buNone/>
            </a:pPr>
            <a:r>
              <a:rPr lang="en-US" sz="2400" dirty="0"/>
              <a:t>      Questions?</a:t>
            </a:r>
          </a:p>
        </p:txBody>
      </p:sp>
      <p:pic>
        <p:nvPicPr>
          <p:cNvPr id="5" name="Picture 4">
            <a:extLst>
              <a:ext uri="{FF2B5EF4-FFF2-40B4-BE49-F238E27FC236}">
                <a16:creationId xmlns:a16="http://schemas.microsoft.com/office/drawing/2014/main" id="{29643E29-4785-4B7E-88A8-A560198302DA}"/>
              </a:ext>
            </a:extLst>
          </p:cNvPr>
          <p:cNvPicPr>
            <a:picLocks noChangeAspect="1"/>
          </p:cNvPicPr>
          <p:nvPr/>
        </p:nvPicPr>
        <p:blipFill rotWithShape="1">
          <a:blip r:embed="rId2"/>
          <a:srcRect l="1595" r="73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85273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EF8DEB-355C-46EE-8701-69F6825513E4}"/>
              </a:ext>
            </a:extLst>
          </p:cNvPr>
          <p:cNvPicPr>
            <a:picLocks noChangeAspect="1"/>
          </p:cNvPicPr>
          <p:nvPr/>
        </p:nvPicPr>
        <p:blipFill>
          <a:blip r:embed="rId3"/>
          <a:stretch>
            <a:fillRect/>
          </a:stretch>
        </p:blipFill>
        <p:spPr>
          <a:xfrm>
            <a:off x="2911876" y="0"/>
            <a:ext cx="9557939" cy="6705478"/>
          </a:xfrm>
          <a:prstGeom prst="rect">
            <a:avLst/>
          </a:prstGeom>
        </p:spPr>
      </p:pic>
      <p:sp>
        <p:nvSpPr>
          <p:cNvPr id="7" name="Star: 5 Points 6">
            <a:extLst>
              <a:ext uri="{FF2B5EF4-FFF2-40B4-BE49-F238E27FC236}">
                <a16:creationId xmlns:a16="http://schemas.microsoft.com/office/drawing/2014/main" id="{EA952DB6-BDA8-4D05-8FBF-DE5A84C87EAF}"/>
              </a:ext>
            </a:extLst>
          </p:cNvPr>
          <p:cNvSpPr/>
          <p:nvPr/>
        </p:nvSpPr>
        <p:spPr>
          <a:xfrm>
            <a:off x="5960918" y="6435496"/>
            <a:ext cx="270164" cy="29418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13B700-3C89-46CD-84E1-E7D7D281DD91}"/>
              </a:ext>
            </a:extLst>
          </p:cNvPr>
          <p:cNvSpPr txBox="1"/>
          <p:nvPr/>
        </p:nvSpPr>
        <p:spPr>
          <a:xfrm>
            <a:off x="6525948" y="6409802"/>
            <a:ext cx="540533" cy="307777"/>
          </a:xfrm>
          <a:prstGeom prst="rect">
            <a:avLst/>
          </a:prstGeom>
          <a:noFill/>
        </p:spPr>
        <p:txBody>
          <a:bodyPr wrap="none" rtlCol="0">
            <a:spAutoFit/>
          </a:bodyPr>
          <a:lstStyle/>
          <a:p>
            <a:r>
              <a:rPr lang="en-US" sz="1400" b="1" dirty="0"/>
              <a:t>Weir</a:t>
            </a:r>
          </a:p>
        </p:txBody>
      </p:sp>
      <p:sp>
        <p:nvSpPr>
          <p:cNvPr id="11" name="Rectangle 10">
            <a:extLst>
              <a:ext uri="{FF2B5EF4-FFF2-40B4-BE49-F238E27FC236}">
                <a16:creationId xmlns:a16="http://schemas.microsoft.com/office/drawing/2014/main" id="{09688AB0-7042-4490-8174-B0B1B8B5D7FA}"/>
              </a:ext>
            </a:extLst>
          </p:cNvPr>
          <p:cNvSpPr/>
          <p:nvPr/>
        </p:nvSpPr>
        <p:spPr>
          <a:xfrm>
            <a:off x="3891841" y="729339"/>
            <a:ext cx="3879273" cy="29418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Hanshaw</a:t>
            </a:r>
            <a:r>
              <a:rPr lang="en-US" sz="1400" dirty="0"/>
              <a:t> Rd.</a:t>
            </a:r>
          </a:p>
        </p:txBody>
      </p:sp>
      <p:sp>
        <p:nvSpPr>
          <p:cNvPr id="2" name="Title 1">
            <a:extLst>
              <a:ext uri="{FF2B5EF4-FFF2-40B4-BE49-F238E27FC236}">
                <a16:creationId xmlns:a16="http://schemas.microsoft.com/office/drawing/2014/main" id="{EE5AD4D5-FD1C-4516-ADEB-6F22B8457045}"/>
              </a:ext>
            </a:extLst>
          </p:cNvPr>
          <p:cNvSpPr>
            <a:spLocks noGrp="1"/>
          </p:cNvSpPr>
          <p:nvPr>
            <p:ph type="title"/>
          </p:nvPr>
        </p:nvSpPr>
        <p:spPr>
          <a:xfrm>
            <a:off x="177417" y="211214"/>
            <a:ext cx="4432441" cy="3867828"/>
          </a:xfrm>
        </p:spPr>
        <p:txBody>
          <a:bodyPr>
            <a:normAutofit/>
          </a:bodyPr>
          <a:lstStyle/>
          <a:p>
            <a:r>
              <a:rPr lang="en-US" dirty="0">
                <a:solidFill>
                  <a:srgbClr val="002060"/>
                </a:solidFill>
              </a:rPr>
              <a:t>Chloride is introduced to watershed as point source from </a:t>
            </a:r>
            <a:r>
              <a:rPr lang="en-US" dirty="0" err="1">
                <a:solidFill>
                  <a:srgbClr val="002060"/>
                </a:solidFill>
              </a:rPr>
              <a:t>de-icer</a:t>
            </a:r>
            <a:r>
              <a:rPr lang="en-US" dirty="0">
                <a:solidFill>
                  <a:srgbClr val="002060"/>
                </a:solidFill>
              </a:rPr>
              <a:t> salt</a:t>
            </a:r>
          </a:p>
        </p:txBody>
      </p:sp>
    </p:spTree>
    <p:extLst>
      <p:ext uri="{BB962C8B-B14F-4D97-AF65-F5344CB8AC3E}">
        <p14:creationId xmlns:p14="http://schemas.microsoft.com/office/powerpoint/2010/main" val="48884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B44E9-1D79-46D6-960C-32C3C4539B92}"/>
              </a:ext>
            </a:extLst>
          </p:cNvPr>
          <p:cNvSpPr>
            <a:spLocks noGrp="1"/>
          </p:cNvSpPr>
          <p:nvPr>
            <p:ph type="title"/>
          </p:nvPr>
        </p:nvSpPr>
        <p:spPr>
          <a:xfrm>
            <a:off x="334736" y="216038"/>
            <a:ext cx="11423255" cy="1325563"/>
          </a:xfrm>
        </p:spPr>
        <p:txBody>
          <a:bodyPr>
            <a:normAutofit/>
          </a:bodyPr>
          <a:lstStyle/>
          <a:p>
            <a:r>
              <a:rPr lang="en-US" sz="4000" dirty="0"/>
              <a:t>1. Conductance (and chloride) is diluted during storms</a:t>
            </a:r>
          </a:p>
        </p:txBody>
      </p:sp>
      <p:graphicFrame>
        <p:nvGraphicFramePr>
          <p:cNvPr id="5" name="Chart 4">
            <a:extLst>
              <a:ext uri="{FF2B5EF4-FFF2-40B4-BE49-F238E27FC236}">
                <a16:creationId xmlns:a16="http://schemas.microsoft.com/office/drawing/2014/main" id="{D341659A-2A74-44A5-91EF-78AB070A20A9}"/>
              </a:ext>
            </a:extLst>
          </p:cNvPr>
          <p:cNvGraphicFramePr>
            <a:graphicFrameLocks/>
          </p:cNvGraphicFramePr>
          <p:nvPr>
            <p:extLst>
              <p:ext uri="{D42A27DB-BD31-4B8C-83A1-F6EECF244321}">
                <p14:modId xmlns:p14="http://schemas.microsoft.com/office/powerpoint/2010/main" val="542702632"/>
              </p:ext>
            </p:extLst>
          </p:nvPr>
        </p:nvGraphicFramePr>
        <p:xfrm>
          <a:off x="1762539" y="1541601"/>
          <a:ext cx="8387010" cy="48000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9594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AEF277-C7B5-48F2-95DF-2BC8AA05F4D7}"/>
              </a:ext>
            </a:extLst>
          </p:cNvPr>
          <p:cNvSpPr>
            <a:spLocks noGrp="1"/>
          </p:cNvSpPr>
          <p:nvPr>
            <p:ph type="title"/>
          </p:nvPr>
        </p:nvSpPr>
        <p:spPr>
          <a:xfrm>
            <a:off x="311454" y="106787"/>
            <a:ext cx="11244441" cy="1056188"/>
          </a:xfrm>
        </p:spPr>
        <p:txBody>
          <a:bodyPr>
            <a:normAutofit fontScale="90000"/>
          </a:bodyPr>
          <a:lstStyle/>
          <a:p>
            <a:r>
              <a:rPr lang="en-US" sz="4000" dirty="0"/>
              <a:t>2. Chloride fluctuates during low flow as flow paths dry out</a:t>
            </a:r>
          </a:p>
        </p:txBody>
      </p:sp>
      <p:graphicFrame>
        <p:nvGraphicFramePr>
          <p:cNvPr id="9" name="Chart 8">
            <a:extLst>
              <a:ext uri="{FF2B5EF4-FFF2-40B4-BE49-F238E27FC236}">
                <a16:creationId xmlns:a16="http://schemas.microsoft.com/office/drawing/2014/main" id="{75BE39FB-AEAD-4FEF-B900-7B2E39C4A47B}"/>
              </a:ext>
            </a:extLst>
          </p:cNvPr>
          <p:cNvGraphicFramePr>
            <a:graphicFrameLocks/>
          </p:cNvGraphicFramePr>
          <p:nvPr>
            <p:extLst>
              <p:ext uri="{D42A27DB-BD31-4B8C-83A1-F6EECF244321}">
                <p14:modId xmlns:p14="http://schemas.microsoft.com/office/powerpoint/2010/main" val="3424655138"/>
              </p:ext>
            </p:extLst>
          </p:nvPr>
        </p:nvGraphicFramePr>
        <p:xfrm>
          <a:off x="311454" y="1415815"/>
          <a:ext cx="11569089" cy="51223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592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F36A-4588-4E87-8D71-CEE6F9C0FFFA}"/>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1B7AF1-398E-466B-BD86-B1E26AF99922}"/>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US" sz="2400" dirty="0"/>
              <a:t>Site objectives and background (Pacenka)</a:t>
            </a:r>
          </a:p>
          <a:p>
            <a:pPr marL="514350" indent="-514350">
              <a:buAutoNum type="arabicPeriod"/>
            </a:pPr>
            <a:r>
              <a:rPr lang="en-US" sz="2400" dirty="0"/>
              <a:t>Data collection (Pacenka)</a:t>
            </a:r>
          </a:p>
          <a:p>
            <a:pPr marL="514350" indent="-514350">
              <a:buAutoNum type="arabicPeriod"/>
            </a:pPr>
            <a:r>
              <a:rPr lang="en-US" sz="2400" dirty="0"/>
              <a:t>Glyphosate in runoff (Emma)</a:t>
            </a:r>
          </a:p>
          <a:p>
            <a:pPr marL="514350" indent="-514350">
              <a:buAutoNum type="arabicPeriod"/>
            </a:pPr>
            <a:r>
              <a:rPr lang="en-US" sz="2400" dirty="0"/>
              <a:t>Chloride and conductance in runoff (Emma)</a:t>
            </a:r>
          </a:p>
          <a:p>
            <a:pPr marL="514350" indent="-514350">
              <a:buAutoNum type="arabicPeriod"/>
            </a:pPr>
            <a:r>
              <a:rPr lang="en-US" sz="2400" dirty="0"/>
              <a:t>Next (Pacenka)</a:t>
            </a:r>
          </a:p>
          <a:p>
            <a:pPr marL="0" indent="0">
              <a:buNone/>
            </a:pPr>
            <a:r>
              <a:rPr lang="en-US" sz="2400" dirty="0"/>
              <a:t>      Questions?</a:t>
            </a:r>
          </a:p>
        </p:txBody>
      </p:sp>
      <p:pic>
        <p:nvPicPr>
          <p:cNvPr id="5" name="Picture 4">
            <a:extLst>
              <a:ext uri="{FF2B5EF4-FFF2-40B4-BE49-F238E27FC236}">
                <a16:creationId xmlns:a16="http://schemas.microsoft.com/office/drawing/2014/main" id="{29643E29-4785-4B7E-88A8-A560198302DA}"/>
              </a:ext>
            </a:extLst>
          </p:cNvPr>
          <p:cNvPicPr>
            <a:picLocks noChangeAspect="1"/>
          </p:cNvPicPr>
          <p:nvPr/>
        </p:nvPicPr>
        <p:blipFill rotWithShape="1">
          <a:blip r:embed="rId3"/>
          <a:srcRect l="1595" r="73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80843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2090-4C3F-47FA-B703-8573A93825CC}"/>
              </a:ext>
            </a:extLst>
          </p:cNvPr>
          <p:cNvSpPr>
            <a:spLocks noGrp="1"/>
          </p:cNvSpPr>
          <p:nvPr>
            <p:ph type="title"/>
          </p:nvPr>
        </p:nvSpPr>
        <p:spPr/>
        <p:txBody>
          <a:bodyPr/>
          <a:lstStyle/>
          <a:p>
            <a:r>
              <a:rPr lang="en-US" dirty="0"/>
              <a:t>3. Glyphosate conc. increases during storms</a:t>
            </a:r>
            <a:endParaRPr lang="en-US" b="1" dirty="0"/>
          </a:p>
        </p:txBody>
      </p:sp>
      <p:pic>
        <p:nvPicPr>
          <p:cNvPr id="5" name="Picture 4">
            <a:extLst>
              <a:ext uri="{FF2B5EF4-FFF2-40B4-BE49-F238E27FC236}">
                <a16:creationId xmlns:a16="http://schemas.microsoft.com/office/drawing/2014/main" id="{83C28155-4B32-4DFE-8D3E-77D5A65A9F30}"/>
              </a:ext>
            </a:extLst>
          </p:cNvPr>
          <p:cNvPicPr>
            <a:picLocks noChangeAspect="1"/>
          </p:cNvPicPr>
          <p:nvPr/>
        </p:nvPicPr>
        <p:blipFill>
          <a:blip r:embed="rId3"/>
          <a:stretch>
            <a:fillRect/>
          </a:stretch>
        </p:blipFill>
        <p:spPr>
          <a:xfrm>
            <a:off x="1279694" y="1864117"/>
            <a:ext cx="8934450" cy="4400550"/>
          </a:xfrm>
          <a:prstGeom prst="rect">
            <a:avLst/>
          </a:prstGeom>
        </p:spPr>
      </p:pic>
    </p:spTree>
    <p:extLst>
      <p:ext uri="{BB962C8B-B14F-4D97-AF65-F5344CB8AC3E}">
        <p14:creationId xmlns:p14="http://schemas.microsoft.com/office/powerpoint/2010/main" val="1877631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775D5DAF-F35F-4DD9-900D-C07D979F3DE8}"/>
              </a:ext>
            </a:extLst>
          </p:cNvPr>
          <p:cNvSpPr/>
          <p:nvPr/>
        </p:nvSpPr>
        <p:spPr>
          <a:xfrm>
            <a:off x="1945178" y="647178"/>
            <a:ext cx="5936079" cy="5580368"/>
          </a:xfrm>
          <a:custGeom>
            <a:avLst/>
            <a:gdLst>
              <a:gd name="connsiteX0" fmla="*/ 7519 w 4188821"/>
              <a:gd name="connsiteY0" fmla="*/ 207818 h 4435542"/>
              <a:gd name="connsiteX1" fmla="*/ 148835 w 4188821"/>
              <a:gd name="connsiteY1" fmla="*/ 199505 h 4435542"/>
              <a:gd name="connsiteX2" fmla="*/ 165461 w 4188821"/>
              <a:gd name="connsiteY2" fmla="*/ 182880 h 4435542"/>
              <a:gd name="connsiteX3" fmla="*/ 256901 w 4188821"/>
              <a:gd name="connsiteY3" fmla="*/ 166254 h 4435542"/>
              <a:gd name="connsiteX4" fmla="*/ 381592 w 4188821"/>
              <a:gd name="connsiteY4" fmla="*/ 157942 h 4435542"/>
              <a:gd name="connsiteX5" fmla="*/ 647599 w 4188821"/>
              <a:gd name="connsiteY5" fmla="*/ 149629 h 4435542"/>
              <a:gd name="connsiteX6" fmla="*/ 722414 w 4188821"/>
              <a:gd name="connsiteY6" fmla="*/ 133003 h 4435542"/>
              <a:gd name="connsiteX7" fmla="*/ 747352 w 4188821"/>
              <a:gd name="connsiteY7" fmla="*/ 116378 h 4435542"/>
              <a:gd name="connsiteX8" fmla="*/ 1254428 w 4188821"/>
              <a:gd name="connsiteY8" fmla="*/ 108065 h 4435542"/>
              <a:gd name="connsiteX9" fmla="*/ 1295992 w 4188821"/>
              <a:gd name="connsiteY9" fmla="*/ 83127 h 4435542"/>
              <a:gd name="connsiteX10" fmla="*/ 1320930 w 4188821"/>
              <a:gd name="connsiteY10" fmla="*/ 74814 h 4435542"/>
              <a:gd name="connsiteX11" fmla="*/ 2060763 w 4188821"/>
              <a:gd name="connsiteY11" fmla="*/ 66502 h 4435542"/>
              <a:gd name="connsiteX12" fmla="*/ 2069075 w 4188821"/>
              <a:gd name="connsiteY12" fmla="*/ 41563 h 4435542"/>
              <a:gd name="connsiteX13" fmla="*/ 2118952 w 4188821"/>
              <a:gd name="connsiteY13" fmla="*/ 0 h 4435542"/>
              <a:gd name="connsiteX14" fmla="*/ 2301832 w 4188821"/>
              <a:gd name="connsiteY14" fmla="*/ 8313 h 4435542"/>
              <a:gd name="connsiteX15" fmla="*/ 2360021 w 4188821"/>
              <a:gd name="connsiteY15" fmla="*/ 16625 h 4435542"/>
              <a:gd name="connsiteX16" fmla="*/ 2376646 w 4188821"/>
              <a:gd name="connsiteY16" fmla="*/ 66502 h 4435542"/>
              <a:gd name="connsiteX17" fmla="*/ 2384959 w 4188821"/>
              <a:gd name="connsiteY17" fmla="*/ 91440 h 4435542"/>
              <a:gd name="connsiteX18" fmla="*/ 2584464 w 4188821"/>
              <a:gd name="connsiteY18" fmla="*/ 83127 h 4435542"/>
              <a:gd name="connsiteX19" fmla="*/ 2609403 w 4188821"/>
              <a:gd name="connsiteY19" fmla="*/ 74814 h 4435542"/>
              <a:gd name="connsiteX20" fmla="*/ 2634341 w 4188821"/>
              <a:gd name="connsiteY20" fmla="*/ 58189 h 4435542"/>
              <a:gd name="connsiteX21" fmla="*/ 2650966 w 4188821"/>
              <a:gd name="connsiteY21" fmla="*/ 33251 h 4435542"/>
              <a:gd name="connsiteX22" fmla="*/ 3274421 w 4188821"/>
              <a:gd name="connsiteY22" fmla="*/ 33251 h 4435542"/>
              <a:gd name="connsiteX23" fmla="*/ 3390799 w 4188821"/>
              <a:gd name="connsiteY23" fmla="*/ 58189 h 4435542"/>
              <a:gd name="connsiteX24" fmla="*/ 3415737 w 4188821"/>
              <a:gd name="connsiteY24" fmla="*/ 66502 h 4435542"/>
              <a:gd name="connsiteX25" fmla="*/ 3482239 w 4188821"/>
              <a:gd name="connsiteY25" fmla="*/ 74814 h 4435542"/>
              <a:gd name="connsiteX26" fmla="*/ 3498864 w 4188821"/>
              <a:gd name="connsiteY26" fmla="*/ 91440 h 4435542"/>
              <a:gd name="connsiteX27" fmla="*/ 3532115 w 4188821"/>
              <a:gd name="connsiteY27" fmla="*/ 99753 h 4435542"/>
              <a:gd name="connsiteX28" fmla="*/ 3540428 w 4188821"/>
              <a:gd name="connsiteY28" fmla="*/ 290945 h 4435542"/>
              <a:gd name="connsiteX29" fmla="*/ 3548741 w 4188821"/>
              <a:gd name="connsiteY29" fmla="*/ 357447 h 4435542"/>
              <a:gd name="connsiteX30" fmla="*/ 3565366 w 4188821"/>
              <a:gd name="connsiteY30" fmla="*/ 382385 h 4435542"/>
              <a:gd name="connsiteX31" fmla="*/ 3581992 w 4188821"/>
              <a:gd name="connsiteY31" fmla="*/ 532014 h 4435542"/>
              <a:gd name="connsiteX32" fmla="*/ 3598617 w 4188821"/>
              <a:gd name="connsiteY32" fmla="*/ 556953 h 4435542"/>
              <a:gd name="connsiteX33" fmla="*/ 3623555 w 4188821"/>
              <a:gd name="connsiteY33" fmla="*/ 573578 h 4435542"/>
              <a:gd name="connsiteX34" fmla="*/ 3640181 w 4188821"/>
              <a:gd name="connsiteY34" fmla="*/ 623454 h 4435542"/>
              <a:gd name="connsiteX35" fmla="*/ 3648494 w 4188821"/>
              <a:gd name="connsiteY35" fmla="*/ 648393 h 4435542"/>
              <a:gd name="connsiteX36" fmla="*/ 3656806 w 4188821"/>
              <a:gd name="connsiteY36" fmla="*/ 681643 h 4435542"/>
              <a:gd name="connsiteX37" fmla="*/ 3681744 w 4188821"/>
              <a:gd name="connsiteY37" fmla="*/ 698269 h 4435542"/>
              <a:gd name="connsiteX38" fmla="*/ 3723308 w 4188821"/>
              <a:gd name="connsiteY38" fmla="*/ 723207 h 4435542"/>
              <a:gd name="connsiteX39" fmla="*/ 3739934 w 4188821"/>
              <a:gd name="connsiteY39" fmla="*/ 739833 h 4435542"/>
              <a:gd name="connsiteX40" fmla="*/ 3764872 w 4188821"/>
              <a:gd name="connsiteY40" fmla="*/ 756458 h 4435542"/>
              <a:gd name="connsiteX41" fmla="*/ 3781497 w 4188821"/>
              <a:gd name="connsiteY41" fmla="*/ 806334 h 4435542"/>
              <a:gd name="connsiteX42" fmla="*/ 3764872 w 4188821"/>
              <a:gd name="connsiteY42" fmla="*/ 1271847 h 4435542"/>
              <a:gd name="connsiteX43" fmla="*/ 3756559 w 4188821"/>
              <a:gd name="connsiteY43" fmla="*/ 1296785 h 4435542"/>
              <a:gd name="connsiteX44" fmla="*/ 3773184 w 4188821"/>
              <a:gd name="connsiteY44" fmla="*/ 1737360 h 4435542"/>
              <a:gd name="connsiteX45" fmla="*/ 3781497 w 4188821"/>
              <a:gd name="connsiteY45" fmla="*/ 1762298 h 4435542"/>
              <a:gd name="connsiteX46" fmla="*/ 3789810 w 4188821"/>
              <a:gd name="connsiteY46" fmla="*/ 2078182 h 4435542"/>
              <a:gd name="connsiteX47" fmla="*/ 3806435 w 4188821"/>
              <a:gd name="connsiteY47" fmla="*/ 2128058 h 4435542"/>
              <a:gd name="connsiteX48" fmla="*/ 3814748 w 4188821"/>
              <a:gd name="connsiteY48" fmla="*/ 2261062 h 4435542"/>
              <a:gd name="connsiteX49" fmla="*/ 3831374 w 4188821"/>
              <a:gd name="connsiteY49" fmla="*/ 2310938 h 4435542"/>
              <a:gd name="connsiteX50" fmla="*/ 3839686 w 4188821"/>
              <a:gd name="connsiteY50" fmla="*/ 2360814 h 4435542"/>
              <a:gd name="connsiteX51" fmla="*/ 3864624 w 4188821"/>
              <a:gd name="connsiteY51" fmla="*/ 2369127 h 4435542"/>
              <a:gd name="connsiteX52" fmla="*/ 3897875 w 4188821"/>
              <a:gd name="connsiteY52" fmla="*/ 2410691 h 4435542"/>
              <a:gd name="connsiteX53" fmla="*/ 3922814 w 4188821"/>
              <a:gd name="connsiteY53" fmla="*/ 2419003 h 4435542"/>
              <a:gd name="connsiteX54" fmla="*/ 3931126 w 4188821"/>
              <a:gd name="connsiteY54" fmla="*/ 2460567 h 4435542"/>
              <a:gd name="connsiteX55" fmla="*/ 3972690 w 4188821"/>
              <a:gd name="connsiteY55" fmla="*/ 2502131 h 4435542"/>
              <a:gd name="connsiteX56" fmla="*/ 4005941 w 4188821"/>
              <a:gd name="connsiteY56" fmla="*/ 2543694 h 4435542"/>
              <a:gd name="connsiteX57" fmla="*/ 4022566 w 4188821"/>
              <a:gd name="connsiteY57" fmla="*/ 2568633 h 4435542"/>
              <a:gd name="connsiteX58" fmla="*/ 4039192 w 4188821"/>
              <a:gd name="connsiteY58" fmla="*/ 2585258 h 4435542"/>
              <a:gd name="connsiteX59" fmla="*/ 4055817 w 4188821"/>
              <a:gd name="connsiteY59" fmla="*/ 2610196 h 4435542"/>
              <a:gd name="connsiteX60" fmla="*/ 4080755 w 4188821"/>
              <a:gd name="connsiteY60" fmla="*/ 2626822 h 4435542"/>
              <a:gd name="connsiteX61" fmla="*/ 4097381 w 4188821"/>
              <a:gd name="connsiteY61" fmla="*/ 2651760 h 4435542"/>
              <a:gd name="connsiteX62" fmla="*/ 4122319 w 4188821"/>
              <a:gd name="connsiteY62" fmla="*/ 2668385 h 4435542"/>
              <a:gd name="connsiteX63" fmla="*/ 4130632 w 4188821"/>
              <a:gd name="connsiteY63" fmla="*/ 2693323 h 4435542"/>
              <a:gd name="connsiteX64" fmla="*/ 4138944 w 4188821"/>
              <a:gd name="connsiteY64" fmla="*/ 2726574 h 4435542"/>
              <a:gd name="connsiteX65" fmla="*/ 4147257 w 4188821"/>
              <a:gd name="connsiteY65" fmla="*/ 2784763 h 4435542"/>
              <a:gd name="connsiteX66" fmla="*/ 4163883 w 4188821"/>
              <a:gd name="connsiteY66" fmla="*/ 2801389 h 4435542"/>
              <a:gd name="connsiteX67" fmla="*/ 4180508 w 4188821"/>
              <a:gd name="connsiteY67" fmla="*/ 2851265 h 4435542"/>
              <a:gd name="connsiteX68" fmla="*/ 4188821 w 4188821"/>
              <a:gd name="connsiteY68" fmla="*/ 2876203 h 4435542"/>
              <a:gd name="connsiteX69" fmla="*/ 4172195 w 4188821"/>
              <a:gd name="connsiteY69" fmla="*/ 2992582 h 4435542"/>
              <a:gd name="connsiteX70" fmla="*/ 4155570 w 4188821"/>
              <a:gd name="connsiteY70" fmla="*/ 3017520 h 4435542"/>
              <a:gd name="connsiteX71" fmla="*/ 4130632 w 4188821"/>
              <a:gd name="connsiteY71" fmla="*/ 3025833 h 4435542"/>
              <a:gd name="connsiteX72" fmla="*/ 4089068 w 4188821"/>
              <a:gd name="connsiteY72" fmla="*/ 3075709 h 4435542"/>
              <a:gd name="connsiteX73" fmla="*/ 4072443 w 4188821"/>
              <a:gd name="connsiteY73" fmla="*/ 3100647 h 4435542"/>
              <a:gd name="connsiteX74" fmla="*/ 4039192 w 4188821"/>
              <a:gd name="connsiteY74" fmla="*/ 3108960 h 4435542"/>
              <a:gd name="connsiteX75" fmla="*/ 4014254 w 4188821"/>
              <a:gd name="connsiteY75" fmla="*/ 3117273 h 4435542"/>
              <a:gd name="connsiteX76" fmla="*/ 3997628 w 4188821"/>
              <a:gd name="connsiteY76" fmla="*/ 3133898 h 4435542"/>
              <a:gd name="connsiteX77" fmla="*/ 3972690 w 4188821"/>
              <a:gd name="connsiteY77" fmla="*/ 3150523 h 4435542"/>
              <a:gd name="connsiteX78" fmla="*/ 3964377 w 4188821"/>
              <a:gd name="connsiteY78" fmla="*/ 3200400 h 4435542"/>
              <a:gd name="connsiteX79" fmla="*/ 3947752 w 4188821"/>
              <a:gd name="connsiteY79" fmla="*/ 3250276 h 4435542"/>
              <a:gd name="connsiteX80" fmla="*/ 3931126 w 4188821"/>
              <a:gd name="connsiteY80" fmla="*/ 3300153 h 4435542"/>
              <a:gd name="connsiteX81" fmla="*/ 3922814 w 4188821"/>
              <a:gd name="connsiteY81" fmla="*/ 3325091 h 4435542"/>
              <a:gd name="connsiteX82" fmla="*/ 3914501 w 4188821"/>
              <a:gd name="connsiteY82" fmla="*/ 3350029 h 4435542"/>
              <a:gd name="connsiteX83" fmla="*/ 3889563 w 4188821"/>
              <a:gd name="connsiteY83" fmla="*/ 3449782 h 4435542"/>
              <a:gd name="connsiteX84" fmla="*/ 3881250 w 4188821"/>
              <a:gd name="connsiteY84" fmla="*/ 3483033 h 4435542"/>
              <a:gd name="connsiteX85" fmla="*/ 3864624 w 4188821"/>
              <a:gd name="connsiteY85" fmla="*/ 3499658 h 4435542"/>
              <a:gd name="connsiteX86" fmla="*/ 3847999 w 4188821"/>
              <a:gd name="connsiteY86" fmla="*/ 3524596 h 4435542"/>
              <a:gd name="connsiteX87" fmla="*/ 3823061 w 4188821"/>
              <a:gd name="connsiteY87" fmla="*/ 3532909 h 4435542"/>
              <a:gd name="connsiteX88" fmla="*/ 3781497 w 4188821"/>
              <a:gd name="connsiteY88" fmla="*/ 3566160 h 4435542"/>
              <a:gd name="connsiteX89" fmla="*/ 3756559 w 4188821"/>
              <a:gd name="connsiteY89" fmla="*/ 3591098 h 4435542"/>
              <a:gd name="connsiteX90" fmla="*/ 3731621 w 4188821"/>
              <a:gd name="connsiteY90" fmla="*/ 3607723 h 4435542"/>
              <a:gd name="connsiteX91" fmla="*/ 3714995 w 4188821"/>
              <a:gd name="connsiteY91" fmla="*/ 3624349 h 4435542"/>
              <a:gd name="connsiteX92" fmla="*/ 3665119 w 4188821"/>
              <a:gd name="connsiteY92" fmla="*/ 3657600 h 4435542"/>
              <a:gd name="connsiteX93" fmla="*/ 3648494 w 4188821"/>
              <a:gd name="connsiteY93" fmla="*/ 3682538 h 4435542"/>
              <a:gd name="connsiteX94" fmla="*/ 3598617 w 4188821"/>
              <a:gd name="connsiteY94" fmla="*/ 3699163 h 4435542"/>
              <a:gd name="connsiteX95" fmla="*/ 3557054 w 4188821"/>
              <a:gd name="connsiteY95" fmla="*/ 3732414 h 4435542"/>
              <a:gd name="connsiteX96" fmla="*/ 3540428 w 4188821"/>
              <a:gd name="connsiteY96" fmla="*/ 3757353 h 4435542"/>
              <a:gd name="connsiteX97" fmla="*/ 3515490 w 4188821"/>
              <a:gd name="connsiteY97" fmla="*/ 3773978 h 4435542"/>
              <a:gd name="connsiteX98" fmla="*/ 3482239 w 4188821"/>
              <a:gd name="connsiteY98" fmla="*/ 3840480 h 4435542"/>
              <a:gd name="connsiteX99" fmla="*/ 3457301 w 4188821"/>
              <a:gd name="connsiteY99" fmla="*/ 3857105 h 4435542"/>
              <a:gd name="connsiteX100" fmla="*/ 3424050 w 4188821"/>
              <a:gd name="connsiteY100" fmla="*/ 3931920 h 4435542"/>
              <a:gd name="connsiteX101" fmla="*/ 3407424 w 4188821"/>
              <a:gd name="connsiteY101" fmla="*/ 3948545 h 4435542"/>
              <a:gd name="connsiteX102" fmla="*/ 3374174 w 4188821"/>
              <a:gd name="connsiteY102" fmla="*/ 3998422 h 4435542"/>
              <a:gd name="connsiteX103" fmla="*/ 3324297 w 4188821"/>
              <a:gd name="connsiteY103" fmla="*/ 4015047 h 4435542"/>
              <a:gd name="connsiteX104" fmla="*/ 3282734 w 4188821"/>
              <a:gd name="connsiteY104" fmla="*/ 4039985 h 4435542"/>
              <a:gd name="connsiteX105" fmla="*/ 3266108 w 4188821"/>
              <a:gd name="connsiteY105" fmla="*/ 4056611 h 4435542"/>
              <a:gd name="connsiteX106" fmla="*/ 3241170 w 4188821"/>
              <a:gd name="connsiteY106" fmla="*/ 4073236 h 4435542"/>
              <a:gd name="connsiteX107" fmla="*/ 3166355 w 4188821"/>
              <a:gd name="connsiteY107" fmla="*/ 4089862 h 4435542"/>
              <a:gd name="connsiteX108" fmla="*/ 3141417 w 4188821"/>
              <a:gd name="connsiteY108" fmla="*/ 4098174 h 4435542"/>
              <a:gd name="connsiteX109" fmla="*/ 3116479 w 4188821"/>
              <a:gd name="connsiteY109" fmla="*/ 4114800 h 4435542"/>
              <a:gd name="connsiteX110" fmla="*/ 3016726 w 4188821"/>
              <a:gd name="connsiteY110" fmla="*/ 4114800 h 4435542"/>
              <a:gd name="connsiteX111" fmla="*/ 2983475 w 4188821"/>
              <a:gd name="connsiteY111" fmla="*/ 4073236 h 4435542"/>
              <a:gd name="connsiteX112" fmla="*/ 2966850 w 4188821"/>
              <a:gd name="connsiteY112" fmla="*/ 4048298 h 4435542"/>
              <a:gd name="connsiteX113" fmla="*/ 2916974 w 4188821"/>
              <a:gd name="connsiteY113" fmla="*/ 4031673 h 4435542"/>
              <a:gd name="connsiteX114" fmla="*/ 2892035 w 4188821"/>
              <a:gd name="connsiteY114" fmla="*/ 4015047 h 4435542"/>
              <a:gd name="connsiteX115" fmla="*/ 2867097 w 4188821"/>
              <a:gd name="connsiteY115" fmla="*/ 3990109 h 4435542"/>
              <a:gd name="connsiteX116" fmla="*/ 2842159 w 4188821"/>
              <a:gd name="connsiteY116" fmla="*/ 3981796 h 4435542"/>
              <a:gd name="connsiteX117" fmla="*/ 2775657 w 4188821"/>
              <a:gd name="connsiteY117" fmla="*/ 3965171 h 4435542"/>
              <a:gd name="connsiteX118" fmla="*/ 2734094 w 4188821"/>
              <a:gd name="connsiteY118" fmla="*/ 3973483 h 4435542"/>
              <a:gd name="connsiteX119" fmla="*/ 2725781 w 4188821"/>
              <a:gd name="connsiteY119" fmla="*/ 4015047 h 4435542"/>
              <a:gd name="connsiteX120" fmla="*/ 2717468 w 4188821"/>
              <a:gd name="connsiteY120" fmla="*/ 4073236 h 4435542"/>
              <a:gd name="connsiteX121" fmla="*/ 2692530 w 4188821"/>
              <a:gd name="connsiteY121" fmla="*/ 4081549 h 4435542"/>
              <a:gd name="connsiteX122" fmla="*/ 2659279 w 4188821"/>
              <a:gd name="connsiteY122" fmla="*/ 4114800 h 4435542"/>
              <a:gd name="connsiteX123" fmla="*/ 2592777 w 4188821"/>
              <a:gd name="connsiteY123" fmla="*/ 4131425 h 4435542"/>
              <a:gd name="connsiteX124" fmla="*/ 2584464 w 4188821"/>
              <a:gd name="connsiteY124" fmla="*/ 4156363 h 4435542"/>
              <a:gd name="connsiteX125" fmla="*/ 2551214 w 4188821"/>
              <a:gd name="connsiteY125" fmla="*/ 4164676 h 4435542"/>
              <a:gd name="connsiteX126" fmla="*/ 2484712 w 4188821"/>
              <a:gd name="connsiteY126" fmla="*/ 4181302 h 4435542"/>
              <a:gd name="connsiteX127" fmla="*/ 2459774 w 4188821"/>
              <a:gd name="connsiteY127" fmla="*/ 4264429 h 4435542"/>
              <a:gd name="connsiteX128" fmla="*/ 2434835 w 4188821"/>
              <a:gd name="connsiteY128" fmla="*/ 4272742 h 4435542"/>
              <a:gd name="connsiteX129" fmla="*/ 2418210 w 4188821"/>
              <a:gd name="connsiteY129" fmla="*/ 4322618 h 4435542"/>
              <a:gd name="connsiteX130" fmla="*/ 2393272 w 4188821"/>
              <a:gd name="connsiteY130" fmla="*/ 4330931 h 4435542"/>
              <a:gd name="connsiteX131" fmla="*/ 2335083 w 4188821"/>
              <a:gd name="connsiteY131" fmla="*/ 4347556 h 4435542"/>
              <a:gd name="connsiteX132" fmla="*/ 2318457 w 4188821"/>
              <a:gd name="connsiteY132" fmla="*/ 4364182 h 4435542"/>
              <a:gd name="connsiteX133" fmla="*/ 2251955 w 4188821"/>
              <a:gd name="connsiteY133" fmla="*/ 4380807 h 4435542"/>
              <a:gd name="connsiteX134" fmla="*/ 2152203 w 4188821"/>
              <a:gd name="connsiteY134" fmla="*/ 4405745 h 4435542"/>
              <a:gd name="connsiteX135" fmla="*/ 1828006 w 4188821"/>
              <a:gd name="connsiteY135" fmla="*/ 4405745 h 4435542"/>
              <a:gd name="connsiteX136" fmla="*/ 1844632 w 4188821"/>
              <a:gd name="connsiteY136" fmla="*/ 4355869 h 4435542"/>
              <a:gd name="connsiteX137" fmla="*/ 1877883 w 4188821"/>
              <a:gd name="connsiteY137" fmla="*/ 4314305 h 4435542"/>
              <a:gd name="connsiteX138" fmla="*/ 1894508 w 4188821"/>
              <a:gd name="connsiteY138" fmla="*/ 4289367 h 4435542"/>
              <a:gd name="connsiteX139" fmla="*/ 1911134 w 4188821"/>
              <a:gd name="connsiteY139" fmla="*/ 4272742 h 4435542"/>
              <a:gd name="connsiteX140" fmla="*/ 1927759 w 4188821"/>
              <a:gd name="connsiteY140" fmla="*/ 4222865 h 4435542"/>
              <a:gd name="connsiteX141" fmla="*/ 1936072 w 4188821"/>
              <a:gd name="connsiteY141" fmla="*/ 4197927 h 4435542"/>
              <a:gd name="connsiteX142" fmla="*/ 1944384 w 4188821"/>
              <a:gd name="connsiteY142" fmla="*/ 4139738 h 4435542"/>
              <a:gd name="connsiteX143" fmla="*/ 1961010 w 4188821"/>
              <a:gd name="connsiteY143" fmla="*/ 4123113 h 4435542"/>
              <a:gd name="connsiteX144" fmla="*/ 1969323 w 4188821"/>
              <a:gd name="connsiteY144" fmla="*/ 4089862 h 4435542"/>
              <a:gd name="connsiteX145" fmla="*/ 2002574 w 4188821"/>
              <a:gd name="connsiteY145" fmla="*/ 4015047 h 4435542"/>
              <a:gd name="connsiteX146" fmla="*/ 1994261 w 4188821"/>
              <a:gd name="connsiteY146" fmla="*/ 3832167 h 4435542"/>
              <a:gd name="connsiteX147" fmla="*/ 1969323 w 4188821"/>
              <a:gd name="connsiteY147" fmla="*/ 3790603 h 4435542"/>
              <a:gd name="connsiteX148" fmla="*/ 1911134 w 4188821"/>
              <a:gd name="connsiteY148" fmla="*/ 3773978 h 4435542"/>
              <a:gd name="connsiteX149" fmla="*/ 1861257 w 4188821"/>
              <a:gd name="connsiteY149" fmla="*/ 3724102 h 4435542"/>
              <a:gd name="connsiteX150" fmla="*/ 1844632 w 4188821"/>
              <a:gd name="connsiteY150" fmla="*/ 3707476 h 4435542"/>
              <a:gd name="connsiteX151" fmla="*/ 1794755 w 4188821"/>
              <a:gd name="connsiteY151" fmla="*/ 3682538 h 4435542"/>
              <a:gd name="connsiteX152" fmla="*/ 1761504 w 4188821"/>
              <a:gd name="connsiteY152" fmla="*/ 3640974 h 4435542"/>
              <a:gd name="connsiteX153" fmla="*/ 1736566 w 4188821"/>
              <a:gd name="connsiteY153" fmla="*/ 3632662 h 4435542"/>
              <a:gd name="connsiteX154" fmla="*/ 1719941 w 4188821"/>
              <a:gd name="connsiteY154" fmla="*/ 3566160 h 4435542"/>
              <a:gd name="connsiteX155" fmla="*/ 1711628 w 4188821"/>
              <a:gd name="connsiteY155" fmla="*/ 3541222 h 4435542"/>
              <a:gd name="connsiteX156" fmla="*/ 1686690 w 4188821"/>
              <a:gd name="connsiteY156" fmla="*/ 3524596 h 4435542"/>
              <a:gd name="connsiteX157" fmla="*/ 1670064 w 4188821"/>
              <a:gd name="connsiteY157" fmla="*/ 3507971 h 4435542"/>
              <a:gd name="connsiteX158" fmla="*/ 1686690 w 4188821"/>
              <a:gd name="connsiteY158" fmla="*/ 3258589 h 4435542"/>
              <a:gd name="connsiteX159" fmla="*/ 1695003 w 4188821"/>
              <a:gd name="connsiteY159" fmla="*/ 3158836 h 4435542"/>
              <a:gd name="connsiteX160" fmla="*/ 1728254 w 4188821"/>
              <a:gd name="connsiteY160" fmla="*/ 3084022 h 4435542"/>
              <a:gd name="connsiteX161" fmla="*/ 1761504 w 4188821"/>
              <a:gd name="connsiteY161" fmla="*/ 3042458 h 4435542"/>
              <a:gd name="connsiteX162" fmla="*/ 1769817 w 4188821"/>
              <a:gd name="connsiteY162" fmla="*/ 3017520 h 4435542"/>
              <a:gd name="connsiteX163" fmla="*/ 1761504 w 4188821"/>
              <a:gd name="connsiteY163" fmla="*/ 2759825 h 4435542"/>
              <a:gd name="connsiteX164" fmla="*/ 1753192 w 4188821"/>
              <a:gd name="connsiteY164" fmla="*/ 2726574 h 4435542"/>
              <a:gd name="connsiteX165" fmla="*/ 1711628 w 4188821"/>
              <a:gd name="connsiteY165" fmla="*/ 2701636 h 4435542"/>
              <a:gd name="connsiteX166" fmla="*/ 1695003 w 4188821"/>
              <a:gd name="connsiteY166" fmla="*/ 2676698 h 4435542"/>
              <a:gd name="connsiteX167" fmla="*/ 1661752 w 4188821"/>
              <a:gd name="connsiteY167" fmla="*/ 2643447 h 4435542"/>
              <a:gd name="connsiteX168" fmla="*/ 1603563 w 4188821"/>
              <a:gd name="connsiteY168" fmla="*/ 2560320 h 4435542"/>
              <a:gd name="connsiteX169" fmla="*/ 1586937 w 4188821"/>
              <a:gd name="connsiteY169" fmla="*/ 2543694 h 4435542"/>
              <a:gd name="connsiteX170" fmla="*/ 1561999 w 4188821"/>
              <a:gd name="connsiteY170" fmla="*/ 2518756 h 4435542"/>
              <a:gd name="connsiteX171" fmla="*/ 1545374 w 4188821"/>
              <a:gd name="connsiteY171" fmla="*/ 2427316 h 4435542"/>
              <a:gd name="connsiteX172" fmla="*/ 1537061 w 4188821"/>
              <a:gd name="connsiteY172" fmla="*/ 2402378 h 4435542"/>
              <a:gd name="connsiteX173" fmla="*/ 1528748 w 4188821"/>
              <a:gd name="connsiteY173" fmla="*/ 2369127 h 4435542"/>
              <a:gd name="connsiteX174" fmla="*/ 1512123 w 4188821"/>
              <a:gd name="connsiteY174" fmla="*/ 2319251 h 4435542"/>
              <a:gd name="connsiteX175" fmla="*/ 1487184 w 4188821"/>
              <a:gd name="connsiteY175" fmla="*/ 2261062 h 4435542"/>
              <a:gd name="connsiteX176" fmla="*/ 1445621 w 4188821"/>
              <a:gd name="connsiteY176" fmla="*/ 2227811 h 4435542"/>
              <a:gd name="connsiteX177" fmla="*/ 1437308 w 4188821"/>
              <a:gd name="connsiteY177" fmla="*/ 2202873 h 4435542"/>
              <a:gd name="connsiteX178" fmla="*/ 1428995 w 4188821"/>
              <a:gd name="connsiteY178" fmla="*/ 2136371 h 4435542"/>
              <a:gd name="connsiteX179" fmla="*/ 1404057 w 4188821"/>
              <a:gd name="connsiteY179" fmla="*/ 2119745 h 4435542"/>
              <a:gd name="connsiteX180" fmla="*/ 1379119 w 4188821"/>
              <a:gd name="connsiteY180" fmla="*/ 2094807 h 4435542"/>
              <a:gd name="connsiteX181" fmla="*/ 1370806 w 4188821"/>
              <a:gd name="connsiteY181" fmla="*/ 2069869 h 4435542"/>
              <a:gd name="connsiteX182" fmla="*/ 1354181 w 4188821"/>
              <a:gd name="connsiteY182" fmla="*/ 2053243 h 4435542"/>
              <a:gd name="connsiteX183" fmla="*/ 1337555 w 4188821"/>
              <a:gd name="connsiteY183" fmla="*/ 1862051 h 4435542"/>
              <a:gd name="connsiteX184" fmla="*/ 1329243 w 4188821"/>
              <a:gd name="connsiteY184" fmla="*/ 1704109 h 4435542"/>
              <a:gd name="connsiteX185" fmla="*/ 1312617 w 4188821"/>
              <a:gd name="connsiteY185" fmla="*/ 1654233 h 4435542"/>
              <a:gd name="connsiteX186" fmla="*/ 1279366 w 4188821"/>
              <a:gd name="connsiteY186" fmla="*/ 1620982 h 4435542"/>
              <a:gd name="connsiteX187" fmla="*/ 1271054 w 4188821"/>
              <a:gd name="connsiteY187" fmla="*/ 1596043 h 4435542"/>
              <a:gd name="connsiteX188" fmla="*/ 1254428 w 4188821"/>
              <a:gd name="connsiteY188" fmla="*/ 1496291 h 4435542"/>
              <a:gd name="connsiteX189" fmla="*/ 1237803 w 4188821"/>
              <a:gd name="connsiteY189" fmla="*/ 1479665 h 4435542"/>
              <a:gd name="connsiteX190" fmla="*/ 1187926 w 4188821"/>
              <a:gd name="connsiteY190" fmla="*/ 1463040 h 4435542"/>
              <a:gd name="connsiteX191" fmla="*/ 1154675 w 4188821"/>
              <a:gd name="connsiteY191" fmla="*/ 1429789 h 4435542"/>
              <a:gd name="connsiteX192" fmla="*/ 1146363 w 4188821"/>
              <a:gd name="connsiteY192" fmla="*/ 1371600 h 4435542"/>
              <a:gd name="connsiteX193" fmla="*/ 1046610 w 4188821"/>
              <a:gd name="connsiteY193" fmla="*/ 1346662 h 4435542"/>
              <a:gd name="connsiteX194" fmla="*/ 1038297 w 4188821"/>
              <a:gd name="connsiteY194" fmla="*/ 1321723 h 4435542"/>
              <a:gd name="connsiteX195" fmla="*/ 980108 w 4188821"/>
              <a:gd name="connsiteY195" fmla="*/ 1305098 h 4435542"/>
              <a:gd name="connsiteX196" fmla="*/ 963483 w 4188821"/>
              <a:gd name="connsiteY196" fmla="*/ 1280160 h 4435542"/>
              <a:gd name="connsiteX197" fmla="*/ 930232 w 4188821"/>
              <a:gd name="connsiteY197" fmla="*/ 1238596 h 4435542"/>
              <a:gd name="connsiteX198" fmla="*/ 921919 w 4188821"/>
              <a:gd name="connsiteY198" fmla="*/ 1213658 h 4435542"/>
              <a:gd name="connsiteX199" fmla="*/ 872043 w 4188821"/>
              <a:gd name="connsiteY199" fmla="*/ 1197033 h 4435542"/>
              <a:gd name="connsiteX200" fmla="*/ 847104 w 4188821"/>
              <a:gd name="connsiteY200" fmla="*/ 1188720 h 4435542"/>
              <a:gd name="connsiteX201" fmla="*/ 780603 w 4188821"/>
              <a:gd name="connsiteY201" fmla="*/ 1172094 h 4435542"/>
              <a:gd name="connsiteX202" fmla="*/ 730726 w 4188821"/>
              <a:gd name="connsiteY202" fmla="*/ 1155469 h 4435542"/>
              <a:gd name="connsiteX203" fmla="*/ 714101 w 4188821"/>
              <a:gd name="connsiteY203" fmla="*/ 1138843 h 4435542"/>
              <a:gd name="connsiteX204" fmla="*/ 689163 w 4188821"/>
              <a:gd name="connsiteY204" fmla="*/ 1130531 h 4435542"/>
              <a:gd name="connsiteX205" fmla="*/ 539534 w 4188821"/>
              <a:gd name="connsiteY205" fmla="*/ 1122218 h 4435542"/>
              <a:gd name="connsiteX206" fmla="*/ 489657 w 4188821"/>
              <a:gd name="connsiteY206" fmla="*/ 1105593 h 4435542"/>
              <a:gd name="connsiteX207" fmla="*/ 464719 w 4188821"/>
              <a:gd name="connsiteY207" fmla="*/ 1097280 h 4435542"/>
              <a:gd name="connsiteX208" fmla="*/ 431468 w 4188821"/>
              <a:gd name="connsiteY208" fmla="*/ 1064029 h 4435542"/>
              <a:gd name="connsiteX209" fmla="*/ 423155 w 4188821"/>
              <a:gd name="connsiteY209" fmla="*/ 1014153 h 4435542"/>
              <a:gd name="connsiteX210" fmla="*/ 414843 w 4188821"/>
              <a:gd name="connsiteY210" fmla="*/ 989214 h 4435542"/>
              <a:gd name="connsiteX211" fmla="*/ 406530 w 4188821"/>
              <a:gd name="connsiteY211" fmla="*/ 955963 h 4435542"/>
              <a:gd name="connsiteX212" fmla="*/ 389904 w 4188821"/>
              <a:gd name="connsiteY212" fmla="*/ 881149 h 4435542"/>
              <a:gd name="connsiteX213" fmla="*/ 373279 w 4188821"/>
              <a:gd name="connsiteY213" fmla="*/ 856211 h 4435542"/>
              <a:gd name="connsiteX214" fmla="*/ 364966 w 4188821"/>
              <a:gd name="connsiteY214" fmla="*/ 640080 h 4435542"/>
              <a:gd name="connsiteX215" fmla="*/ 356654 w 4188821"/>
              <a:gd name="connsiteY215" fmla="*/ 615142 h 4435542"/>
              <a:gd name="connsiteX216" fmla="*/ 348341 w 4188821"/>
              <a:gd name="connsiteY216" fmla="*/ 581891 h 4435542"/>
              <a:gd name="connsiteX217" fmla="*/ 340028 w 4188821"/>
              <a:gd name="connsiteY217" fmla="*/ 556953 h 4435542"/>
              <a:gd name="connsiteX218" fmla="*/ 306777 w 4188821"/>
              <a:gd name="connsiteY218" fmla="*/ 523702 h 4435542"/>
              <a:gd name="connsiteX219" fmla="*/ 273526 w 4188821"/>
              <a:gd name="connsiteY219" fmla="*/ 490451 h 4435542"/>
              <a:gd name="connsiteX220" fmla="*/ 248588 w 4188821"/>
              <a:gd name="connsiteY220" fmla="*/ 482138 h 4435542"/>
              <a:gd name="connsiteX221" fmla="*/ 215337 w 4188821"/>
              <a:gd name="connsiteY221" fmla="*/ 415636 h 4435542"/>
              <a:gd name="connsiteX222" fmla="*/ 198712 w 4188821"/>
              <a:gd name="connsiteY222" fmla="*/ 390698 h 4435542"/>
              <a:gd name="connsiteX223" fmla="*/ 157148 w 4188821"/>
              <a:gd name="connsiteY223" fmla="*/ 382385 h 4435542"/>
              <a:gd name="connsiteX224" fmla="*/ 132210 w 4188821"/>
              <a:gd name="connsiteY224" fmla="*/ 365760 h 4435542"/>
              <a:gd name="connsiteX225" fmla="*/ 107272 w 4188821"/>
              <a:gd name="connsiteY225" fmla="*/ 357447 h 4435542"/>
              <a:gd name="connsiteX226" fmla="*/ 90646 w 4188821"/>
              <a:gd name="connsiteY226" fmla="*/ 340822 h 4435542"/>
              <a:gd name="connsiteX227" fmla="*/ 74021 w 4188821"/>
              <a:gd name="connsiteY227" fmla="*/ 290945 h 4435542"/>
              <a:gd name="connsiteX228" fmla="*/ 24144 w 4188821"/>
              <a:gd name="connsiteY228" fmla="*/ 274320 h 4435542"/>
              <a:gd name="connsiteX229" fmla="*/ 7519 w 4188821"/>
              <a:gd name="connsiteY229" fmla="*/ 207818 h 443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188821" h="4435542">
                <a:moveTo>
                  <a:pt x="7519" y="207818"/>
                </a:moveTo>
                <a:cubicBezTo>
                  <a:pt x="28301" y="195349"/>
                  <a:pt x="102226" y="206864"/>
                  <a:pt x="148835" y="199505"/>
                </a:cubicBezTo>
                <a:cubicBezTo>
                  <a:pt x="156576" y="198283"/>
                  <a:pt x="158741" y="186912"/>
                  <a:pt x="165461" y="182880"/>
                </a:cubicBezTo>
                <a:cubicBezTo>
                  <a:pt x="185696" y="170739"/>
                  <a:pt x="247729" y="167401"/>
                  <a:pt x="256901" y="166254"/>
                </a:cubicBezTo>
                <a:cubicBezTo>
                  <a:pt x="330581" y="141694"/>
                  <a:pt x="289360" y="147694"/>
                  <a:pt x="381592" y="157942"/>
                </a:cubicBezTo>
                <a:cubicBezTo>
                  <a:pt x="470261" y="155171"/>
                  <a:pt x="559009" y="154292"/>
                  <a:pt x="647599" y="149629"/>
                </a:cubicBezTo>
                <a:cubicBezTo>
                  <a:pt x="661873" y="148878"/>
                  <a:pt x="704488" y="141966"/>
                  <a:pt x="722414" y="133003"/>
                </a:cubicBezTo>
                <a:cubicBezTo>
                  <a:pt x="731350" y="128535"/>
                  <a:pt x="737372" y="116846"/>
                  <a:pt x="747352" y="116378"/>
                </a:cubicBezTo>
                <a:cubicBezTo>
                  <a:pt x="916215" y="108463"/>
                  <a:pt x="1085403" y="110836"/>
                  <a:pt x="1254428" y="108065"/>
                </a:cubicBezTo>
                <a:cubicBezTo>
                  <a:pt x="1325066" y="84521"/>
                  <a:pt x="1238944" y="117357"/>
                  <a:pt x="1295992" y="83127"/>
                </a:cubicBezTo>
                <a:cubicBezTo>
                  <a:pt x="1303506" y="78619"/>
                  <a:pt x="1312170" y="75004"/>
                  <a:pt x="1320930" y="74814"/>
                </a:cubicBezTo>
                <a:cubicBezTo>
                  <a:pt x="1567498" y="69454"/>
                  <a:pt x="1814152" y="69273"/>
                  <a:pt x="2060763" y="66502"/>
                </a:cubicBezTo>
                <a:cubicBezTo>
                  <a:pt x="2063534" y="58189"/>
                  <a:pt x="2064567" y="49077"/>
                  <a:pt x="2069075" y="41563"/>
                </a:cubicBezTo>
                <a:cubicBezTo>
                  <a:pt x="2076279" y="29555"/>
                  <a:pt x="2113405" y="4160"/>
                  <a:pt x="2118952" y="0"/>
                </a:cubicBezTo>
                <a:cubicBezTo>
                  <a:pt x="2179912" y="2771"/>
                  <a:pt x="2240954" y="4115"/>
                  <a:pt x="2301832" y="8313"/>
                </a:cubicBezTo>
                <a:cubicBezTo>
                  <a:pt x="2321379" y="9661"/>
                  <a:pt x="2344555" y="4596"/>
                  <a:pt x="2360021" y="16625"/>
                </a:cubicBezTo>
                <a:cubicBezTo>
                  <a:pt x="2373854" y="27384"/>
                  <a:pt x="2371104" y="49876"/>
                  <a:pt x="2376646" y="66502"/>
                </a:cubicBezTo>
                <a:lnTo>
                  <a:pt x="2384959" y="91440"/>
                </a:lnTo>
                <a:cubicBezTo>
                  <a:pt x="2451461" y="88669"/>
                  <a:pt x="2518086" y="88044"/>
                  <a:pt x="2584464" y="83127"/>
                </a:cubicBezTo>
                <a:cubicBezTo>
                  <a:pt x="2593203" y="82480"/>
                  <a:pt x="2601565" y="78733"/>
                  <a:pt x="2609403" y="74814"/>
                </a:cubicBezTo>
                <a:cubicBezTo>
                  <a:pt x="2618339" y="70346"/>
                  <a:pt x="2626028" y="63731"/>
                  <a:pt x="2634341" y="58189"/>
                </a:cubicBezTo>
                <a:cubicBezTo>
                  <a:pt x="2639883" y="49876"/>
                  <a:pt x="2641058" y="34530"/>
                  <a:pt x="2650966" y="33251"/>
                </a:cubicBezTo>
                <a:cubicBezTo>
                  <a:pt x="2788376" y="15521"/>
                  <a:pt x="3178053" y="31156"/>
                  <a:pt x="3274421" y="33251"/>
                </a:cubicBezTo>
                <a:cubicBezTo>
                  <a:pt x="3328107" y="69041"/>
                  <a:pt x="3279354" y="42268"/>
                  <a:pt x="3390799" y="58189"/>
                </a:cubicBezTo>
                <a:cubicBezTo>
                  <a:pt x="3399473" y="59428"/>
                  <a:pt x="3407116" y="64935"/>
                  <a:pt x="3415737" y="66502"/>
                </a:cubicBezTo>
                <a:cubicBezTo>
                  <a:pt x="3437716" y="70498"/>
                  <a:pt x="3460072" y="72043"/>
                  <a:pt x="3482239" y="74814"/>
                </a:cubicBezTo>
                <a:cubicBezTo>
                  <a:pt x="3487781" y="80356"/>
                  <a:pt x="3491854" y="87935"/>
                  <a:pt x="3498864" y="91440"/>
                </a:cubicBezTo>
                <a:cubicBezTo>
                  <a:pt x="3509083" y="96549"/>
                  <a:pt x="3529785" y="88568"/>
                  <a:pt x="3532115" y="99753"/>
                </a:cubicBezTo>
                <a:cubicBezTo>
                  <a:pt x="3545126" y="162203"/>
                  <a:pt x="3536321" y="227286"/>
                  <a:pt x="3540428" y="290945"/>
                </a:cubicBezTo>
                <a:cubicBezTo>
                  <a:pt x="3541866" y="313239"/>
                  <a:pt x="3542863" y="335894"/>
                  <a:pt x="3548741" y="357447"/>
                </a:cubicBezTo>
                <a:cubicBezTo>
                  <a:pt x="3551370" y="367085"/>
                  <a:pt x="3559824" y="374072"/>
                  <a:pt x="3565366" y="382385"/>
                </a:cubicBezTo>
                <a:cubicBezTo>
                  <a:pt x="3566406" y="397977"/>
                  <a:pt x="3562158" y="492346"/>
                  <a:pt x="3581992" y="532014"/>
                </a:cubicBezTo>
                <a:cubicBezTo>
                  <a:pt x="3586460" y="540950"/>
                  <a:pt x="3591553" y="549888"/>
                  <a:pt x="3598617" y="556953"/>
                </a:cubicBezTo>
                <a:cubicBezTo>
                  <a:pt x="3605681" y="564017"/>
                  <a:pt x="3615242" y="568036"/>
                  <a:pt x="3623555" y="573578"/>
                </a:cubicBezTo>
                <a:lnTo>
                  <a:pt x="3640181" y="623454"/>
                </a:lnTo>
                <a:cubicBezTo>
                  <a:pt x="3642952" y="631767"/>
                  <a:pt x="3646369" y="639892"/>
                  <a:pt x="3648494" y="648393"/>
                </a:cubicBezTo>
                <a:cubicBezTo>
                  <a:pt x="3651265" y="659476"/>
                  <a:pt x="3650469" y="672137"/>
                  <a:pt x="3656806" y="681643"/>
                </a:cubicBezTo>
                <a:cubicBezTo>
                  <a:pt x="3662348" y="689956"/>
                  <a:pt x="3673943" y="692028"/>
                  <a:pt x="3681744" y="698269"/>
                </a:cubicBezTo>
                <a:cubicBezTo>
                  <a:pt x="3714345" y="724349"/>
                  <a:pt x="3680002" y="708771"/>
                  <a:pt x="3723308" y="723207"/>
                </a:cubicBezTo>
                <a:cubicBezTo>
                  <a:pt x="3728850" y="728749"/>
                  <a:pt x="3733814" y="734937"/>
                  <a:pt x="3739934" y="739833"/>
                </a:cubicBezTo>
                <a:cubicBezTo>
                  <a:pt x="3747735" y="746074"/>
                  <a:pt x="3759577" y="747986"/>
                  <a:pt x="3764872" y="756458"/>
                </a:cubicBezTo>
                <a:cubicBezTo>
                  <a:pt x="3774160" y="771319"/>
                  <a:pt x="3781497" y="806334"/>
                  <a:pt x="3781497" y="806334"/>
                </a:cubicBezTo>
                <a:cubicBezTo>
                  <a:pt x="3780420" y="851552"/>
                  <a:pt x="3778750" y="1153878"/>
                  <a:pt x="3764872" y="1271847"/>
                </a:cubicBezTo>
                <a:cubicBezTo>
                  <a:pt x="3763848" y="1280549"/>
                  <a:pt x="3759330" y="1288472"/>
                  <a:pt x="3756559" y="1296785"/>
                </a:cubicBezTo>
                <a:cubicBezTo>
                  <a:pt x="3759714" y="1451388"/>
                  <a:pt x="3732391" y="1594582"/>
                  <a:pt x="3773184" y="1737360"/>
                </a:cubicBezTo>
                <a:cubicBezTo>
                  <a:pt x="3775591" y="1745785"/>
                  <a:pt x="3778726" y="1753985"/>
                  <a:pt x="3781497" y="1762298"/>
                </a:cubicBezTo>
                <a:cubicBezTo>
                  <a:pt x="3784268" y="1867593"/>
                  <a:pt x="3782645" y="1973095"/>
                  <a:pt x="3789810" y="2078182"/>
                </a:cubicBezTo>
                <a:cubicBezTo>
                  <a:pt x="3791002" y="2095666"/>
                  <a:pt x="3806435" y="2128058"/>
                  <a:pt x="3806435" y="2128058"/>
                </a:cubicBezTo>
                <a:cubicBezTo>
                  <a:pt x="3809206" y="2172393"/>
                  <a:pt x="3808746" y="2217048"/>
                  <a:pt x="3814748" y="2261062"/>
                </a:cubicBezTo>
                <a:cubicBezTo>
                  <a:pt x="3817116" y="2278426"/>
                  <a:pt x="3831374" y="2310938"/>
                  <a:pt x="3831374" y="2310938"/>
                </a:cubicBezTo>
                <a:cubicBezTo>
                  <a:pt x="3834145" y="2327563"/>
                  <a:pt x="3831324" y="2346180"/>
                  <a:pt x="3839686" y="2360814"/>
                </a:cubicBezTo>
                <a:cubicBezTo>
                  <a:pt x="3844033" y="2368422"/>
                  <a:pt x="3857782" y="2363653"/>
                  <a:pt x="3864624" y="2369127"/>
                </a:cubicBezTo>
                <a:cubicBezTo>
                  <a:pt x="3898592" y="2396301"/>
                  <a:pt x="3863992" y="2390362"/>
                  <a:pt x="3897875" y="2410691"/>
                </a:cubicBezTo>
                <a:cubicBezTo>
                  <a:pt x="3905389" y="2415199"/>
                  <a:pt x="3914501" y="2416232"/>
                  <a:pt x="3922814" y="2419003"/>
                </a:cubicBezTo>
                <a:cubicBezTo>
                  <a:pt x="3925585" y="2432858"/>
                  <a:pt x="3923857" y="2448451"/>
                  <a:pt x="3931126" y="2460567"/>
                </a:cubicBezTo>
                <a:cubicBezTo>
                  <a:pt x="3941207" y="2477368"/>
                  <a:pt x="3972690" y="2502131"/>
                  <a:pt x="3972690" y="2502131"/>
                </a:cubicBezTo>
                <a:cubicBezTo>
                  <a:pt x="3988874" y="2550682"/>
                  <a:pt x="3968340" y="2506092"/>
                  <a:pt x="4005941" y="2543694"/>
                </a:cubicBezTo>
                <a:cubicBezTo>
                  <a:pt x="4013005" y="2550759"/>
                  <a:pt x="4016325" y="2560831"/>
                  <a:pt x="4022566" y="2568633"/>
                </a:cubicBezTo>
                <a:cubicBezTo>
                  <a:pt x="4027462" y="2574753"/>
                  <a:pt x="4034296" y="2579138"/>
                  <a:pt x="4039192" y="2585258"/>
                </a:cubicBezTo>
                <a:cubicBezTo>
                  <a:pt x="4045433" y="2593059"/>
                  <a:pt x="4048753" y="2603132"/>
                  <a:pt x="4055817" y="2610196"/>
                </a:cubicBezTo>
                <a:cubicBezTo>
                  <a:pt x="4062881" y="2617261"/>
                  <a:pt x="4072442" y="2621280"/>
                  <a:pt x="4080755" y="2626822"/>
                </a:cubicBezTo>
                <a:cubicBezTo>
                  <a:pt x="4086297" y="2635135"/>
                  <a:pt x="4090316" y="2644696"/>
                  <a:pt x="4097381" y="2651760"/>
                </a:cubicBezTo>
                <a:cubicBezTo>
                  <a:pt x="4104445" y="2658824"/>
                  <a:pt x="4116078" y="2660584"/>
                  <a:pt x="4122319" y="2668385"/>
                </a:cubicBezTo>
                <a:cubicBezTo>
                  <a:pt x="4127793" y="2675227"/>
                  <a:pt x="4128225" y="2684898"/>
                  <a:pt x="4130632" y="2693323"/>
                </a:cubicBezTo>
                <a:cubicBezTo>
                  <a:pt x="4133771" y="2704308"/>
                  <a:pt x="4136900" y="2715334"/>
                  <a:pt x="4138944" y="2726574"/>
                </a:cubicBezTo>
                <a:cubicBezTo>
                  <a:pt x="4142449" y="2745851"/>
                  <a:pt x="4141061" y="2766175"/>
                  <a:pt x="4147257" y="2784763"/>
                </a:cubicBezTo>
                <a:cubicBezTo>
                  <a:pt x="4149736" y="2792198"/>
                  <a:pt x="4158341" y="2795847"/>
                  <a:pt x="4163883" y="2801389"/>
                </a:cubicBezTo>
                <a:lnTo>
                  <a:pt x="4180508" y="2851265"/>
                </a:lnTo>
                <a:lnTo>
                  <a:pt x="4188821" y="2876203"/>
                </a:lnTo>
                <a:cubicBezTo>
                  <a:pt x="4186697" y="2899568"/>
                  <a:pt x="4188187" y="2960597"/>
                  <a:pt x="4172195" y="2992582"/>
                </a:cubicBezTo>
                <a:cubicBezTo>
                  <a:pt x="4167727" y="3001518"/>
                  <a:pt x="4163371" y="3011279"/>
                  <a:pt x="4155570" y="3017520"/>
                </a:cubicBezTo>
                <a:cubicBezTo>
                  <a:pt x="4148728" y="3022994"/>
                  <a:pt x="4138945" y="3023062"/>
                  <a:pt x="4130632" y="3025833"/>
                </a:cubicBezTo>
                <a:cubicBezTo>
                  <a:pt x="4089348" y="3087756"/>
                  <a:pt x="4142411" y="3011696"/>
                  <a:pt x="4089068" y="3075709"/>
                </a:cubicBezTo>
                <a:cubicBezTo>
                  <a:pt x="4082672" y="3083384"/>
                  <a:pt x="4080756" y="3095105"/>
                  <a:pt x="4072443" y="3100647"/>
                </a:cubicBezTo>
                <a:cubicBezTo>
                  <a:pt x="4062937" y="3106984"/>
                  <a:pt x="4050177" y="3105821"/>
                  <a:pt x="4039192" y="3108960"/>
                </a:cubicBezTo>
                <a:cubicBezTo>
                  <a:pt x="4030767" y="3111367"/>
                  <a:pt x="4022567" y="3114502"/>
                  <a:pt x="4014254" y="3117273"/>
                </a:cubicBezTo>
                <a:cubicBezTo>
                  <a:pt x="4008712" y="3122815"/>
                  <a:pt x="4003748" y="3129002"/>
                  <a:pt x="3997628" y="3133898"/>
                </a:cubicBezTo>
                <a:cubicBezTo>
                  <a:pt x="3989827" y="3140139"/>
                  <a:pt x="3977158" y="3141587"/>
                  <a:pt x="3972690" y="3150523"/>
                </a:cubicBezTo>
                <a:cubicBezTo>
                  <a:pt x="3965152" y="3165599"/>
                  <a:pt x="3968465" y="3184048"/>
                  <a:pt x="3964377" y="3200400"/>
                </a:cubicBezTo>
                <a:cubicBezTo>
                  <a:pt x="3960127" y="3217401"/>
                  <a:pt x="3953294" y="3233651"/>
                  <a:pt x="3947752" y="3250276"/>
                </a:cubicBezTo>
                <a:lnTo>
                  <a:pt x="3931126" y="3300153"/>
                </a:lnTo>
                <a:lnTo>
                  <a:pt x="3922814" y="3325091"/>
                </a:lnTo>
                <a:cubicBezTo>
                  <a:pt x="3920043" y="3333404"/>
                  <a:pt x="3915942" y="3341386"/>
                  <a:pt x="3914501" y="3350029"/>
                </a:cubicBezTo>
                <a:cubicBezTo>
                  <a:pt x="3892751" y="3480523"/>
                  <a:pt x="3922493" y="3318066"/>
                  <a:pt x="3889563" y="3449782"/>
                </a:cubicBezTo>
                <a:cubicBezTo>
                  <a:pt x="3886792" y="3460866"/>
                  <a:pt x="3886359" y="3472814"/>
                  <a:pt x="3881250" y="3483033"/>
                </a:cubicBezTo>
                <a:cubicBezTo>
                  <a:pt x="3877745" y="3490043"/>
                  <a:pt x="3869520" y="3493538"/>
                  <a:pt x="3864624" y="3499658"/>
                </a:cubicBezTo>
                <a:cubicBezTo>
                  <a:pt x="3858383" y="3507459"/>
                  <a:pt x="3855800" y="3518355"/>
                  <a:pt x="3847999" y="3524596"/>
                </a:cubicBezTo>
                <a:cubicBezTo>
                  <a:pt x="3841157" y="3530070"/>
                  <a:pt x="3831374" y="3530138"/>
                  <a:pt x="3823061" y="3532909"/>
                </a:cubicBezTo>
                <a:cubicBezTo>
                  <a:pt x="3774683" y="3581284"/>
                  <a:pt x="3844426" y="3513718"/>
                  <a:pt x="3781497" y="3566160"/>
                </a:cubicBezTo>
                <a:cubicBezTo>
                  <a:pt x="3772466" y="3573686"/>
                  <a:pt x="3765590" y="3583572"/>
                  <a:pt x="3756559" y="3591098"/>
                </a:cubicBezTo>
                <a:cubicBezTo>
                  <a:pt x="3748884" y="3597494"/>
                  <a:pt x="3739422" y="3601482"/>
                  <a:pt x="3731621" y="3607723"/>
                </a:cubicBezTo>
                <a:cubicBezTo>
                  <a:pt x="3725501" y="3612619"/>
                  <a:pt x="3721265" y="3619646"/>
                  <a:pt x="3714995" y="3624349"/>
                </a:cubicBezTo>
                <a:cubicBezTo>
                  <a:pt x="3699010" y="3636338"/>
                  <a:pt x="3665119" y="3657600"/>
                  <a:pt x="3665119" y="3657600"/>
                </a:cubicBezTo>
                <a:cubicBezTo>
                  <a:pt x="3659577" y="3665913"/>
                  <a:pt x="3656966" y="3677243"/>
                  <a:pt x="3648494" y="3682538"/>
                </a:cubicBezTo>
                <a:cubicBezTo>
                  <a:pt x="3633633" y="3691826"/>
                  <a:pt x="3598617" y="3699163"/>
                  <a:pt x="3598617" y="3699163"/>
                </a:cubicBezTo>
                <a:cubicBezTo>
                  <a:pt x="3550973" y="3770633"/>
                  <a:pt x="3614412" y="3686528"/>
                  <a:pt x="3557054" y="3732414"/>
                </a:cubicBezTo>
                <a:cubicBezTo>
                  <a:pt x="3549252" y="3738655"/>
                  <a:pt x="3547493" y="3750288"/>
                  <a:pt x="3540428" y="3757353"/>
                </a:cubicBezTo>
                <a:cubicBezTo>
                  <a:pt x="3533364" y="3764417"/>
                  <a:pt x="3523803" y="3768436"/>
                  <a:pt x="3515490" y="3773978"/>
                </a:cubicBezTo>
                <a:cubicBezTo>
                  <a:pt x="3502286" y="3813589"/>
                  <a:pt x="3508617" y="3819377"/>
                  <a:pt x="3482239" y="3840480"/>
                </a:cubicBezTo>
                <a:cubicBezTo>
                  <a:pt x="3474438" y="3846721"/>
                  <a:pt x="3465614" y="3851563"/>
                  <a:pt x="3457301" y="3857105"/>
                </a:cubicBezTo>
                <a:cubicBezTo>
                  <a:pt x="3444119" y="3896649"/>
                  <a:pt x="3446631" y="3903694"/>
                  <a:pt x="3424050" y="3931920"/>
                </a:cubicBezTo>
                <a:cubicBezTo>
                  <a:pt x="3419154" y="3938040"/>
                  <a:pt x="3412966" y="3943003"/>
                  <a:pt x="3407424" y="3948545"/>
                </a:cubicBezTo>
                <a:cubicBezTo>
                  <a:pt x="3399151" y="3981640"/>
                  <a:pt x="3406465" y="3984070"/>
                  <a:pt x="3374174" y="3998422"/>
                </a:cubicBezTo>
                <a:cubicBezTo>
                  <a:pt x="3358160" y="4005540"/>
                  <a:pt x="3324297" y="4015047"/>
                  <a:pt x="3324297" y="4015047"/>
                </a:cubicBezTo>
                <a:cubicBezTo>
                  <a:pt x="3282174" y="4057172"/>
                  <a:pt x="3336687" y="4007614"/>
                  <a:pt x="3282734" y="4039985"/>
                </a:cubicBezTo>
                <a:cubicBezTo>
                  <a:pt x="3276013" y="4044017"/>
                  <a:pt x="3272228" y="4051715"/>
                  <a:pt x="3266108" y="4056611"/>
                </a:cubicBezTo>
                <a:cubicBezTo>
                  <a:pt x="3258307" y="4062852"/>
                  <a:pt x="3250106" y="4068768"/>
                  <a:pt x="3241170" y="4073236"/>
                </a:cubicBezTo>
                <a:cubicBezTo>
                  <a:pt x="3218713" y="4084465"/>
                  <a:pt x="3189345" y="4084753"/>
                  <a:pt x="3166355" y="4089862"/>
                </a:cubicBezTo>
                <a:cubicBezTo>
                  <a:pt x="3157801" y="4091763"/>
                  <a:pt x="3149730" y="4095403"/>
                  <a:pt x="3141417" y="4098174"/>
                </a:cubicBezTo>
                <a:cubicBezTo>
                  <a:pt x="3133104" y="4103716"/>
                  <a:pt x="3125415" y="4110332"/>
                  <a:pt x="3116479" y="4114800"/>
                </a:cubicBezTo>
                <a:cubicBezTo>
                  <a:pt x="3081030" y="4132525"/>
                  <a:pt x="3062183" y="4119851"/>
                  <a:pt x="3016726" y="4114800"/>
                </a:cubicBezTo>
                <a:cubicBezTo>
                  <a:pt x="3000544" y="4066251"/>
                  <a:pt x="3021076" y="4110837"/>
                  <a:pt x="2983475" y="4073236"/>
                </a:cubicBezTo>
                <a:cubicBezTo>
                  <a:pt x="2976411" y="4066172"/>
                  <a:pt x="2975322" y="4053593"/>
                  <a:pt x="2966850" y="4048298"/>
                </a:cubicBezTo>
                <a:cubicBezTo>
                  <a:pt x="2951989" y="4039010"/>
                  <a:pt x="2916974" y="4031673"/>
                  <a:pt x="2916974" y="4031673"/>
                </a:cubicBezTo>
                <a:cubicBezTo>
                  <a:pt x="2908661" y="4026131"/>
                  <a:pt x="2899710" y="4021443"/>
                  <a:pt x="2892035" y="4015047"/>
                </a:cubicBezTo>
                <a:cubicBezTo>
                  <a:pt x="2883004" y="4007521"/>
                  <a:pt x="2876878" y="3996630"/>
                  <a:pt x="2867097" y="3990109"/>
                </a:cubicBezTo>
                <a:cubicBezTo>
                  <a:pt x="2859806" y="3985248"/>
                  <a:pt x="2850613" y="3984102"/>
                  <a:pt x="2842159" y="3981796"/>
                </a:cubicBezTo>
                <a:cubicBezTo>
                  <a:pt x="2820115" y="3975784"/>
                  <a:pt x="2775657" y="3965171"/>
                  <a:pt x="2775657" y="3965171"/>
                </a:cubicBezTo>
                <a:cubicBezTo>
                  <a:pt x="2761803" y="3967942"/>
                  <a:pt x="2744084" y="3963493"/>
                  <a:pt x="2734094" y="3973483"/>
                </a:cubicBezTo>
                <a:cubicBezTo>
                  <a:pt x="2724103" y="3983474"/>
                  <a:pt x="2728104" y="4001110"/>
                  <a:pt x="2725781" y="4015047"/>
                </a:cubicBezTo>
                <a:cubicBezTo>
                  <a:pt x="2722560" y="4034374"/>
                  <a:pt x="2726230" y="4055711"/>
                  <a:pt x="2717468" y="4073236"/>
                </a:cubicBezTo>
                <a:cubicBezTo>
                  <a:pt x="2713549" y="4081073"/>
                  <a:pt x="2700843" y="4078778"/>
                  <a:pt x="2692530" y="4081549"/>
                </a:cubicBezTo>
                <a:cubicBezTo>
                  <a:pt x="2681446" y="4092633"/>
                  <a:pt x="2674649" y="4111726"/>
                  <a:pt x="2659279" y="4114800"/>
                </a:cubicBezTo>
                <a:cubicBezTo>
                  <a:pt x="2609123" y="4124831"/>
                  <a:pt x="2631119" y="4118645"/>
                  <a:pt x="2592777" y="4131425"/>
                </a:cubicBezTo>
                <a:cubicBezTo>
                  <a:pt x="2590006" y="4139738"/>
                  <a:pt x="2591306" y="4150889"/>
                  <a:pt x="2584464" y="4156363"/>
                </a:cubicBezTo>
                <a:cubicBezTo>
                  <a:pt x="2575543" y="4163500"/>
                  <a:pt x="2562199" y="4161537"/>
                  <a:pt x="2551214" y="4164676"/>
                </a:cubicBezTo>
                <a:cubicBezTo>
                  <a:pt x="2491574" y="4181717"/>
                  <a:pt x="2569206" y="4164402"/>
                  <a:pt x="2484712" y="4181302"/>
                </a:cubicBezTo>
                <a:cubicBezTo>
                  <a:pt x="2481744" y="4193172"/>
                  <a:pt x="2465293" y="4262589"/>
                  <a:pt x="2459774" y="4264429"/>
                </a:cubicBezTo>
                <a:lnTo>
                  <a:pt x="2434835" y="4272742"/>
                </a:lnTo>
                <a:cubicBezTo>
                  <a:pt x="2429293" y="4289367"/>
                  <a:pt x="2434835" y="4317076"/>
                  <a:pt x="2418210" y="4322618"/>
                </a:cubicBezTo>
                <a:cubicBezTo>
                  <a:pt x="2409897" y="4325389"/>
                  <a:pt x="2401697" y="4328524"/>
                  <a:pt x="2393272" y="4330931"/>
                </a:cubicBezTo>
                <a:cubicBezTo>
                  <a:pt x="2320207" y="4351806"/>
                  <a:pt x="2394876" y="4327624"/>
                  <a:pt x="2335083" y="4347556"/>
                </a:cubicBezTo>
                <a:cubicBezTo>
                  <a:pt x="2329541" y="4353098"/>
                  <a:pt x="2325178" y="4360150"/>
                  <a:pt x="2318457" y="4364182"/>
                </a:cubicBezTo>
                <a:cubicBezTo>
                  <a:pt x="2304447" y="4372588"/>
                  <a:pt x="2262875" y="4377829"/>
                  <a:pt x="2251955" y="4380807"/>
                </a:cubicBezTo>
                <a:cubicBezTo>
                  <a:pt x="2148457" y="4409035"/>
                  <a:pt x="2255559" y="4388520"/>
                  <a:pt x="2152203" y="4405745"/>
                </a:cubicBezTo>
                <a:cubicBezTo>
                  <a:pt x="2041527" y="4442637"/>
                  <a:pt x="2034285" y="4448214"/>
                  <a:pt x="1828006" y="4405745"/>
                </a:cubicBezTo>
                <a:cubicBezTo>
                  <a:pt x="1810841" y="4402211"/>
                  <a:pt x="1839090" y="4372494"/>
                  <a:pt x="1844632" y="4355869"/>
                </a:cubicBezTo>
                <a:cubicBezTo>
                  <a:pt x="1856104" y="4321452"/>
                  <a:pt x="1845652" y="4335792"/>
                  <a:pt x="1877883" y="4314305"/>
                </a:cubicBezTo>
                <a:cubicBezTo>
                  <a:pt x="1883425" y="4305992"/>
                  <a:pt x="1888267" y="4297168"/>
                  <a:pt x="1894508" y="4289367"/>
                </a:cubicBezTo>
                <a:cubicBezTo>
                  <a:pt x="1899404" y="4283247"/>
                  <a:pt x="1907629" y="4279752"/>
                  <a:pt x="1911134" y="4272742"/>
                </a:cubicBezTo>
                <a:cubicBezTo>
                  <a:pt x="1918971" y="4257067"/>
                  <a:pt x="1922217" y="4239491"/>
                  <a:pt x="1927759" y="4222865"/>
                </a:cubicBezTo>
                <a:lnTo>
                  <a:pt x="1936072" y="4197927"/>
                </a:lnTo>
                <a:cubicBezTo>
                  <a:pt x="1938843" y="4178531"/>
                  <a:pt x="1938188" y="4158326"/>
                  <a:pt x="1944384" y="4139738"/>
                </a:cubicBezTo>
                <a:cubicBezTo>
                  <a:pt x="1946862" y="4132303"/>
                  <a:pt x="1957505" y="4130123"/>
                  <a:pt x="1961010" y="4123113"/>
                </a:cubicBezTo>
                <a:cubicBezTo>
                  <a:pt x="1966119" y="4112894"/>
                  <a:pt x="1966040" y="4100805"/>
                  <a:pt x="1969323" y="4089862"/>
                </a:cubicBezTo>
                <a:cubicBezTo>
                  <a:pt x="1985511" y="4035901"/>
                  <a:pt x="1978277" y="4051491"/>
                  <a:pt x="2002574" y="4015047"/>
                </a:cubicBezTo>
                <a:cubicBezTo>
                  <a:pt x="1999803" y="3954087"/>
                  <a:pt x="1999127" y="3892996"/>
                  <a:pt x="1994261" y="3832167"/>
                </a:cubicBezTo>
                <a:cubicBezTo>
                  <a:pt x="1992942" y="3815685"/>
                  <a:pt x="1983671" y="3799212"/>
                  <a:pt x="1969323" y="3790603"/>
                </a:cubicBezTo>
                <a:cubicBezTo>
                  <a:pt x="1960810" y="3785495"/>
                  <a:pt x="1917339" y="3775529"/>
                  <a:pt x="1911134" y="3773978"/>
                </a:cubicBezTo>
                <a:lnTo>
                  <a:pt x="1861257" y="3724102"/>
                </a:lnTo>
                <a:cubicBezTo>
                  <a:pt x="1855715" y="3718560"/>
                  <a:pt x="1852067" y="3709954"/>
                  <a:pt x="1844632" y="3707476"/>
                </a:cubicBezTo>
                <a:cubicBezTo>
                  <a:pt x="1810216" y="3696004"/>
                  <a:pt x="1826985" y="3704023"/>
                  <a:pt x="1794755" y="3682538"/>
                </a:cubicBezTo>
                <a:cubicBezTo>
                  <a:pt x="1787204" y="3671211"/>
                  <a:pt x="1774666" y="3648871"/>
                  <a:pt x="1761504" y="3640974"/>
                </a:cubicBezTo>
                <a:cubicBezTo>
                  <a:pt x="1753990" y="3636466"/>
                  <a:pt x="1744879" y="3635433"/>
                  <a:pt x="1736566" y="3632662"/>
                </a:cubicBezTo>
                <a:cubicBezTo>
                  <a:pt x="1717562" y="3575643"/>
                  <a:pt x="1740009" y="3646428"/>
                  <a:pt x="1719941" y="3566160"/>
                </a:cubicBezTo>
                <a:cubicBezTo>
                  <a:pt x="1717816" y="3557659"/>
                  <a:pt x="1717102" y="3548064"/>
                  <a:pt x="1711628" y="3541222"/>
                </a:cubicBezTo>
                <a:cubicBezTo>
                  <a:pt x="1705387" y="3533421"/>
                  <a:pt x="1694491" y="3530837"/>
                  <a:pt x="1686690" y="3524596"/>
                </a:cubicBezTo>
                <a:cubicBezTo>
                  <a:pt x="1680570" y="3519700"/>
                  <a:pt x="1675606" y="3513513"/>
                  <a:pt x="1670064" y="3507971"/>
                </a:cubicBezTo>
                <a:cubicBezTo>
                  <a:pt x="1687145" y="3337165"/>
                  <a:pt x="1670517" y="3517346"/>
                  <a:pt x="1686690" y="3258589"/>
                </a:cubicBezTo>
                <a:cubicBezTo>
                  <a:pt x="1688771" y="3225288"/>
                  <a:pt x="1689518" y="3191748"/>
                  <a:pt x="1695003" y="3158836"/>
                </a:cubicBezTo>
                <a:cubicBezTo>
                  <a:pt x="1699860" y="3129691"/>
                  <a:pt x="1710417" y="3106319"/>
                  <a:pt x="1728254" y="3084022"/>
                </a:cubicBezTo>
                <a:cubicBezTo>
                  <a:pt x="1748870" y="3058251"/>
                  <a:pt x="1744449" y="3076568"/>
                  <a:pt x="1761504" y="3042458"/>
                </a:cubicBezTo>
                <a:cubicBezTo>
                  <a:pt x="1765423" y="3034621"/>
                  <a:pt x="1767046" y="3025833"/>
                  <a:pt x="1769817" y="3017520"/>
                </a:cubicBezTo>
                <a:cubicBezTo>
                  <a:pt x="1767046" y="2931622"/>
                  <a:pt x="1766407" y="2845628"/>
                  <a:pt x="1761504" y="2759825"/>
                </a:cubicBezTo>
                <a:cubicBezTo>
                  <a:pt x="1760852" y="2748419"/>
                  <a:pt x="1758301" y="2736793"/>
                  <a:pt x="1753192" y="2726574"/>
                </a:cubicBezTo>
                <a:cubicBezTo>
                  <a:pt x="1744064" y="2708318"/>
                  <a:pt x="1728691" y="2707324"/>
                  <a:pt x="1711628" y="2701636"/>
                </a:cubicBezTo>
                <a:cubicBezTo>
                  <a:pt x="1706086" y="2693323"/>
                  <a:pt x="1701505" y="2684283"/>
                  <a:pt x="1695003" y="2676698"/>
                </a:cubicBezTo>
                <a:cubicBezTo>
                  <a:pt x="1684802" y="2664797"/>
                  <a:pt x="1661752" y="2643447"/>
                  <a:pt x="1661752" y="2643447"/>
                </a:cubicBezTo>
                <a:cubicBezTo>
                  <a:pt x="1647736" y="2587386"/>
                  <a:pt x="1661518" y="2618275"/>
                  <a:pt x="1603563" y="2560320"/>
                </a:cubicBezTo>
                <a:lnTo>
                  <a:pt x="1586937" y="2543694"/>
                </a:lnTo>
                <a:lnTo>
                  <a:pt x="1561999" y="2518756"/>
                </a:lnTo>
                <a:cubicBezTo>
                  <a:pt x="1542934" y="2461564"/>
                  <a:pt x="1564173" y="2530711"/>
                  <a:pt x="1545374" y="2427316"/>
                </a:cubicBezTo>
                <a:cubicBezTo>
                  <a:pt x="1543807" y="2418695"/>
                  <a:pt x="1539468" y="2410803"/>
                  <a:pt x="1537061" y="2402378"/>
                </a:cubicBezTo>
                <a:cubicBezTo>
                  <a:pt x="1533922" y="2391393"/>
                  <a:pt x="1532031" y="2380070"/>
                  <a:pt x="1528748" y="2369127"/>
                </a:cubicBezTo>
                <a:cubicBezTo>
                  <a:pt x="1523712" y="2352341"/>
                  <a:pt x="1516373" y="2336252"/>
                  <a:pt x="1512123" y="2319251"/>
                </a:cubicBezTo>
                <a:cubicBezTo>
                  <a:pt x="1503774" y="2285854"/>
                  <a:pt x="1508060" y="2287158"/>
                  <a:pt x="1487184" y="2261062"/>
                </a:cubicBezTo>
                <a:cubicBezTo>
                  <a:pt x="1473645" y="2244138"/>
                  <a:pt x="1464142" y="2240158"/>
                  <a:pt x="1445621" y="2227811"/>
                </a:cubicBezTo>
                <a:cubicBezTo>
                  <a:pt x="1442850" y="2219498"/>
                  <a:pt x="1438876" y="2211494"/>
                  <a:pt x="1437308" y="2202873"/>
                </a:cubicBezTo>
                <a:cubicBezTo>
                  <a:pt x="1433312" y="2180894"/>
                  <a:pt x="1437292" y="2157113"/>
                  <a:pt x="1428995" y="2136371"/>
                </a:cubicBezTo>
                <a:cubicBezTo>
                  <a:pt x="1425285" y="2127095"/>
                  <a:pt x="1411732" y="2126141"/>
                  <a:pt x="1404057" y="2119745"/>
                </a:cubicBezTo>
                <a:cubicBezTo>
                  <a:pt x="1395026" y="2112219"/>
                  <a:pt x="1387432" y="2103120"/>
                  <a:pt x="1379119" y="2094807"/>
                </a:cubicBezTo>
                <a:cubicBezTo>
                  <a:pt x="1376348" y="2086494"/>
                  <a:pt x="1375314" y="2077383"/>
                  <a:pt x="1370806" y="2069869"/>
                </a:cubicBezTo>
                <a:cubicBezTo>
                  <a:pt x="1366774" y="2063149"/>
                  <a:pt x="1355240" y="2061008"/>
                  <a:pt x="1354181" y="2053243"/>
                </a:cubicBezTo>
                <a:cubicBezTo>
                  <a:pt x="1319854" y="1801513"/>
                  <a:pt x="1367454" y="1951745"/>
                  <a:pt x="1337555" y="1862051"/>
                </a:cubicBezTo>
                <a:cubicBezTo>
                  <a:pt x="1334784" y="1809404"/>
                  <a:pt x="1335524" y="1756454"/>
                  <a:pt x="1329243" y="1704109"/>
                </a:cubicBezTo>
                <a:cubicBezTo>
                  <a:pt x="1327155" y="1686709"/>
                  <a:pt x="1325009" y="1666625"/>
                  <a:pt x="1312617" y="1654233"/>
                </a:cubicBezTo>
                <a:lnTo>
                  <a:pt x="1279366" y="1620982"/>
                </a:lnTo>
                <a:cubicBezTo>
                  <a:pt x="1276595" y="1612669"/>
                  <a:pt x="1272495" y="1604686"/>
                  <a:pt x="1271054" y="1596043"/>
                </a:cubicBezTo>
                <a:cubicBezTo>
                  <a:pt x="1269663" y="1587700"/>
                  <a:pt x="1267921" y="1518779"/>
                  <a:pt x="1254428" y="1496291"/>
                </a:cubicBezTo>
                <a:cubicBezTo>
                  <a:pt x="1250396" y="1489571"/>
                  <a:pt x="1244813" y="1483170"/>
                  <a:pt x="1237803" y="1479665"/>
                </a:cubicBezTo>
                <a:cubicBezTo>
                  <a:pt x="1222128" y="1471828"/>
                  <a:pt x="1187926" y="1463040"/>
                  <a:pt x="1187926" y="1463040"/>
                </a:cubicBezTo>
                <a:cubicBezTo>
                  <a:pt x="1176842" y="1451956"/>
                  <a:pt x="1156892" y="1445306"/>
                  <a:pt x="1154675" y="1429789"/>
                </a:cubicBezTo>
                <a:cubicBezTo>
                  <a:pt x="1151904" y="1410393"/>
                  <a:pt x="1158392" y="1387066"/>
                  <a:pt x="1146363" y="1371600"/>
                </a:cubicBezTo>
                <a:cubicBezTo>
                  <a:pt x="1136552" y="1358986"/>
                  <a:pt x="1059861" y="1348870"/>
                  <a:pt x="1046610" y="1346662"/>
                </a:cubicBezTo>
                <a:cubicBezTo>
                  <a:pt x="1043839" y="1338349"/>
                  <a:pt x="1044493" y="1327919"/>
                  <a:pt x="1038297" y="1321723"/>
                </a:cubicBezTo>
                <a:cubicBezTo>
                  <a:pt x="1034323" y="1317749"/>
                  <a:pt x="980393" y="1305169"/>
                  <a:pt x="980108" y="1305098"/>
                </a:cubicBezTo>
                <a:cubicBezTo>
                  <a:pt x="974566" y="1296785"/>
                  <a:pt x="969724" y="1287961"/>
                  <a:pt x="963483" y="1280160"/>
                </a:cubicBezTo>
                <a:cubicBezTo>
                  <a:pt x="942864" y="1254386"/>
                  <a:pt x="947290" y="1272712"/>
                  <a:pt x="930232" y="1238596"/>
                </a:cubicBezTo>
                <a:cubicBezTo>
                  <a:pt x="926313" y="1230759"/>
                  <a:pt x="929049" y="1218751"/>
                  <a:pt x="921919" y="1213658"/>
                </a:cubicBezTo>
                <a:cubicBezTo>
                  <a:pt x="907659" y="1203472"/>
                  <a:pt x="888668" y="1202575"/>
                  <a:pt x="872043" y="1197033"/>
                </a:cubicBezTo>
                <a:lnTo>
                  <a:pt x="847104" y="1188720"/>
                </a:lnTo>
                <a:cubicBezTo>
                  <a:pt x="771443" y="1163499"/>
                  <a:pt x="890933" y="1202184"/>
                  <a:pt x="780603" y="1172094"/>
                </a:cubicBezTo>
                <a:cubicBezTo>
                  <a:pt x="763696" y="1167483"/>
                  <a:pt x="730726" y="1155469"/>
                  <a:pt x="730726" y="1155469"/>
                </a:cubicBezTo>
                <a:cubicBezTo>
                  <a:pt x="725184" y="1149927"/>
                  <a:pt x="720821" y="1142875"/>
                  <a:pt x="714101" y="1138843"/>
                </a:cubicBezTo>
                <a:cubicBezTo>
                  <a:pt x="706587" y="1134335"/>
                  <a:pt x="697886" y="1131362"/>
                  <a:pt x="689163" y="1130531"/>
                </a:cubicBezTo>
                <a:cubicBezTo>
                  <a:pt x="639435" y="1125795"/>
                  <a:pt x="589410" y="1124989"/>
                  <a:pt x="539534" y="1122218"/>
                </a:cubicBezTo>
                <a:lnTo>
                  <a:pt x="489657" y="1105593"/>
                </a:lnTo>
                <a:lnTo>
                  <a:pt x="464719" y="1097280"/>
                </a:lnTo>
                <a:cubicBezTo>
                  <a:pt x="453635" y="1086196"/>
                  <a:pt x="434045" y="1079490"/>
                  <a:pt x="431468" y="1064029"/>
                </a:cubicBezTo>
                <a:cubicBezTo>
                  <a:pt x="428697" y="1047404"/>
                  <a:pt x="426811" y="1030606"/>
                  <a:pt x="423155" y="1014153"/>
                </a:cubicBezTo>
                <a:cubicBezTo>
                  <a:pt x="421254" y="1005599"/>
                  <a:pt x="417250" y="997639"/>
                  <a:pt x="414843" y="989214"/>
                </a:cubicBezTo>
                <a:cubicBezTo>
                  <a:pt x="411704" y="978229"/>
                  <a:pt x="408771" y="967166"/>
                  <a:pt x="406530" y="955963"/>
                </a:cubicBezTo>
                <a:cubicBezTo>
                  <a:pt x="402272" y="934676"/>
                  <a:pt x="400690" y="902721"/>
                  <a:pt x="389904" y="881149"/>
                </a:cubicBezTo>
                <a:cubicBezTo>
                  <a:pt x="385436" y="872213"/>
                  <a:pt x="378821" y="864524"/>
                  <a:pt x="373279" y="856211"/>
                </a:cubicBezTo>
                <a:cubicBezTo>
                  <a:pt x="370508" y="784167"/>
                  <a:pt x="369926" y="712006"/>
                  <a:pt x="364966" y="640080"/>
                </a:cubicBezTo>
                <a:cubicBezTo>
                  <a:pt x="364363" y="631339"/>
                  <a:pt x="359061" y="623567"/>
                  <a:pt x="356654" y="615142"/>
                </a:cubicBezTo>
                <a:cubicBezTo>
                  <a:pt x="353515" y="604157"/>
                  <a:pt x="351480" y="592876"/>
                  <a:pt x="348341" y="581891"/>
                </a:cubicBezTo>
                <a:cubicBezTo>
                  <a:pt x="345934" y="573466"/>
                  <a:pt x="345121" y="564083"/>
                  <a:pt x="340028" y="556953"/>
                </a:cubicBezTo>
                <a:cubicBezTo>
                  <a:pt x="330917" y="544198"/>
                  <a:pt x="317861" y="534786"/>
                  <a:pt x="306777" y="523702"/>
                </a:cubicBezTo>
                <a:lnTo>
                  <a:pt x="273526" y="490451"/>
                </a:lnTo>
                <a:lnTo>
                  <a:pt x="248588" y="482138"/>
                </a:lnTo>
                <a:cubicBezTo>
                  <a:pt x="220216" y="397019"/>
                  <a:pt x="248500" y="457090"/>
                  <a:pt x="215337" y="415636"/>
                </a:cubicBezTo>
                <a:cubicBezTo>
                  <a:pt x="209096" y="407835"/>
                  <a:pt x="207386" y="395655"/>
                  <a:pt x="198712" y="390698"/>
                </a:cubicBezTo>
                <a:cubicBezTo>
                  <a:pt x="186445" y="383688"/>
                  <a:pt x="171003" y="385156"/>
                  <a:pt x="157148" y="382385"/>
                </a:cubicBezTo>
                <a:cubicBezTo>
                  <a:pt x="148835" y="376843"/>
                  <a:pt x="141146" y="370228"/>
                  <a:pt x="132210" y="365760"/>
                </a:cubicBezTo>
                <a:cubicBezTo>
                  <a:pt x="124373" y="361841"/>
                  <a:pt x="114786" y="361955"/>
                  <a:pt x="107272" y="357447"/>
                </a:cubicBezTo>
                <a:cubicBezTo>
                  <a:pt x="100552" y="353415"/>
                  <a:pt x="96188" y="346364"/>
                  <a:pt x="90646" y="340822"/>
                </a:cubicBezTo>
                <a:cubicBezTo>
                  <a:pt x="85104" y="324196"/>
                  <a:pt x="90647" y="296487"/>
                  <a:pt x="74021" y="290945"/>
                </a:cubicBezTo>
                <a:lnTo>
                  <a:pt x="24144" y="274320"/>
                </a:lnTo>
                <a:cubicBezTo>
                  <a:pt x="14617" y="226680"/>
                  <a:pt x="-13263" y="220287"/>
                  <a:pt x="7519" y="207818"/>
                </a:cubicBezTo>
                <a:close/>
              </a:path>
            </a:pathLst>
          </a:custGeom>
          <a:solidFill>
            <a:schemeClr val="accent6">
              <a:lumMod val="20000"/>
              <a:lumOff val="8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F0F3679-47DB-41BA-BF8A-2CD09B78B3EF}"/>
              </a:ext>
            </a:extLst>
          </p:cNvPr>
          <p:cNvSpPr/>
          <p:nvPr/>
        </p:nvSpPr>
        <p:spPr>
          <a:xfrm>
            <a:off x="1945178" y="282632"/>
            <a:ext cx="5153891" cy="3408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Hanshaw</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Road</a:t>
            </a:r>
          </a:p>
        </p:txBody>
      </p:sp>
      <p:sp>
        <p:nvSpPr>
          <p:cNvPr id="30" name="Oval 29">
            <a:extLst>
              <a:ext uri="{FF2B5EF4-FFF2-40B4-BE49-F238E27FC236}">
                <a16:creationId xmlns:a16="http://schemas.microsoft.com/office/drawing/2014/main" id="{0152B188-8CED-4DDE-8CB3-95038A2B3E97}"/>
              </a:ext>
            </a:extLst>
          </p:cNvPr>
          <p:cNvSpPr/>
          <p:nvPr/>
        </p:nvSpPr>
        <p:spPr>
          <a:xfrm>
            <a:off x="4881656" y="2390086"/>
            <a:ext cx="1537855" cy="23275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C01F28A-5BC8-4BD8-A02F-F558C5E303AD}"/>
              </a:ext>
            </a:extLst>
          </p:cNvPr>
          <p:cNvSpPr/>
          <p:nvPr/>
        </p:nvSpPr>
        <p:spPr>
          <a:xfrm>
            <a:off x="5024160" y="3689641"/>
            <a:ext cx="1263715" cy="23275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4F07B44B-2D20-4CED-99FD-31735F223F14}"/>
              </a:ext>
            </a:extLst>
          </p:cNvPr>
          <p:cNvCxnSpPr>
            <a:cxnSpLocks/>
            <a:stCxn id="31" idx="2"/>
            <a:endCxn id="30" idx="2"/>
          </p:cNvCxnSpPr>
          <p:nvPr/>
        </p:nvCxnSpPr>
        <p:spPr>
          <a:xfrm flipH="1" flipV="1">
            <a:off x="4881656" y="2506464"/>
            <a:ext cx="142504" cy="1299556"/>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5FF7D7-2407-4805-B24B-797A99F8262E}"/>
              </a:ext>
            </a:extLst>
          </p:cNvPr>
          <p:cNvCxnSpPr>
            <a:cxnSpLocks/>
            <a:stCxn id="31" idx="6"/>
            <a:endCxn id="30" idx="6"/>
          </p:cNvCxnSpPr>
          <p:nvPr/>
        </p:nvCxnSpPr>
        <p:spPr>
          <a:xfrm flipV="1">
            <a:off x="6287875" y="2506464"/>
            <a:ext cx="131636" cy="12995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E77D9E3-AE27-4E2D-8D9A-A91FCEE4FD9B}"/>
              </a:ext>
            </a:extLst>
          </p:cNvPr>
          <p:cNvSpPr/>
          <p:nvPr/>
        </p:nvSpPr>
        <p:spPr>
          <a:xfrm>
            <a:off x="4830288" y="718877"/>
            <a:ext cx="1537855" cy="23275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9A2DD7B0-95F3-4094-90CC-F19AAE90AE6D}"/>
              </a:ext>
            </a:extLst>
          </p:cNvPr>
          <p:cNvSpPr/>
          <p:nvPr/>
        </p:nvSpPr>
        <p:spPr>
          <a:xfrm>
            <a:off x="4972792" y="2018432"/>
            <a:ext cx="1263715" cy="23275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AACAEB3A-1D33-4FA9-8DD3-BE2CC3F02BB1}"/>
              </a:ext>
            </a:extLst>
          </p:cNvPr>
          <p:cNvCxnSpPr>
            <a:cxnSpLocks/>
            <a:stCxn id="35" idx="2"/>
            <a:endCxn id="34" idx="2"/>
          </p:cNvCxnSpPr>
          <p:nvPr/>
        </p:nvCxnSpPr>
        <p:spPr>
          <a:xfrm flipH="1" flipV="1">
            <a:off x="4830288" y="835255"/>
            <a:ext cx="142504" cy="1299556"/>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17D4AE-8AC5-460E-B88F-06944E96904B}"/>
              </a:ext>
            </a:extLst>
          </p:cNvPr>
          <p:cNvCxnSpPr>
            <a:cxnSpLocks/>
            <a:stCxn id="35" idx="6"/>
            <a:endCxn id="34" idx="6"/>
          </p:cNvCxnSpPr>
          <p:nvPr/>
        </p:nvCxnSpPr>
        <p:spPr>
          <a:xfrm flipV="1">
            <a:off x="6236507" y="835255"/>
            <a:ext cx="131636" cy="12995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6E81D462-519E-4474-949C-7A30BAF659AF}"/>
              </a:ext>
            </a:extLst>
          </p:cNvPr>
          <p:cNvGrpSpPr/>
          <p:nvPr/>
        </p:nvGrpSpPr>
        <p:grpSpPr>
          <a:xfrm>
            <a:off x="4947474" y="4134199"/>
            <a:ext cx="1537855" cy="1532312"/>
            <a:chOff x="4947474" y="4134199"/>
            <a:chExt cx="1537855" cy="1532312"/>
          </a:xfrm>
        </p:grpSpPr>
        <p:sp>
          <p:nvSpPr>
            <p:cNvPr id="16" name="Oval 15">
              <a:extLst>
                <a:ext uri="{FF2B5EF4-FFF2-40B4-BE49-F238E27FC236}">
                  <a16:creationId xmlns:a16="http://schemas.microsoft.com/office/drawing/2014/main" id="{86C55C5C-7599-45D7-BDBC-F9D2E50C42B1}"/>
                </a:ext>
              </a:extLst>
            </p:cNvPr>
            <p:cNvSpPr/>
            <p:nvPr/>
          </p:nvSpPr>
          <p:spPr>
            <a:xfrm>
              <a:off x="4947474" y="4134199"/>
              <a:ext cx="1537855" cy="23275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61AB4B18-F59F-4676-8DA8-4E057159B321}"/>
                </a:ext>
              </a:extLst>
            </p:cNvPr>
            <p:cNvSpPr/>
            <p:nvPr/>
          </p:nvSpPr>
          <p:spPr>
            <a:xfrm>
              <a:off x="5089978" y="5433754"/>
              <a:ext cx="1263715" cy="232757"/>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523B0392-E0AF-48C2-89B7-8111671108F8}"/>
                </a:ext>
              </a:extLst>
            </p:cNvPr>
            <p:cNvCxnSpPr>
              <a:cxnSpLocks/>
              <a:stCxn id="17" idx="2"/>
              <a:endCxn id="16" idx="2"/>
            </p:cNvCxnSpPr>
            <p:nvPr/>
          </p:nvCxnSpPr>
          <p:spPr>
            <a:xfrm flipH="1" flipV="1">
              <a:off x="4947474" y="4250577"/>
              <a:ext cx="142504" cy="1299556"/>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C6A9E3-D276-469D-A04E-122627BC5766}"/>
                </a:ext>
              </a:extLst>
            </p:cNvPr>
            <p:cNvCxnSpPr>
              <a:cxnSpLocks/>
              <a:stCxn id="17" idx="6"/>
              <a:endCxn id="16" idx="6"/>
            </p:cNvCxnSpPr>
            <p:nvPr/>
          </p:nvCxnSpPr>
          <p:spPr>
            <a:xfrm flipV="1">
              <a:off x="6353693" y="4250577"/>
              <a:ext cx="131636" cy="12995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B2D625A3-8430-474F-AF40-87F5D35D0190}"/>
                </a:ext>
              </a:extLst>
            </p:cNvPr>
            <p:cNvSpPr/>
            <p:nvPr/>
          </p:nvSpPr>
          <p:spPr>
            <a:xfrm>
              <a:off x="5083629" y="5370286"/>
              <a:ext cx="1284514" cy="192314"/>
            </a:xfrm>
            <a:custGeom>
              <a:avLst/>
              <a:gdLst>
                <a:gd name="connsiteX0" fmla="*/ 10885 w 1284514"/>
                <a:gd name="connsiteY0" fmla="*/ 192314 h 192314"/>
                <a:gd name="connsiteX1" fmla="*/ 0 w 1284514"/>
                <a:gd name="connsiteY1" fmla="*/ 29028 h 192314"/>
                <a:gd name="connsiteX2" fmla="*/ 1284514 w 1284514"/>
                <a:gd name="connsiteY2" fmla="*/ 0 h 192314"/>
                <a:gd name="connsiteX3" fmla="*/ 1259114 w 1284514"/>
                <a:gd name="connsiteY3" fmla="*/ 177800 h 192314"/>
                <a:gd name="connsiteX4" fmla="*/ 10885 w 1284514"/>
                <a:gd name="connsiteY4" fmla="*/ 192314 h 1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14" h="192314">
                  <a:moveTo>
                    <a:pt x="10885" y="192314"/>
                  </a:moveTo>
                  <a:lnTo>
                    <a:pt x="0" y="29028"/>
                  </a:lnTo>
                  <a:lnTo>
                    <a:pt x="1284514" y="0"/>
                  </a:lnTo>
                  <a:lnTo>
                    <a:pt x="1259114" y="177800"/>
                  </a:lnTo>
                  <a:lnTo>
                    <a:pt x="10885" y="19231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031B8F73-D2BF-4B7A-915E-A046B6C56937}"/>
              </a:ext>
            </a:extLst>
          </p:cNvPr>
          <p:cNvSpPr/>
          <p:nvPr/>
        </p:nvSpPr>
        <p:spPr>
          <a:xfrm>
            <a:off x="4993105" y="3626172"/>
            <a:ext cx="1315569" cy="186081"/>
          </a:xfrm>
          <a:custGeom>
            <a:avLst/>
            <a:gdLst>
              <a:gd name="connsiteX0" fmla="*/ 10885 w 1284514"/>
              <a:gd name="connsiteY0" fmla="*/ 192314 h 192314"/>
              <a:gd name="connsiteX1" fmla="*/ 0 w 1284514"/>
              <a:gd name="connsiteY1" fmla="*/ 29028 h 192314"/>
              <a:gd name="connsiteX2" fmla="*/ 1284514 w 1284514"/>
              <a:gd name="connsiteY2" fmla="*/ 0 h 192314"/>
              <a:gd name="connsiteX3" fmla="*/ 1259114 w 1284514"/>
              <a:gd name="connsiteY3" fmla="*/ 177800 h 192314"/>
              <a:gd name="connsiteX4" fmla="*/ 10885 w 1284514"/>
              <a:gd name="connsiteY4" fmla="*/ 192314 h 1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14" h="192314">
                <a:moveTo>
                  <a:pt x="10885" y="192314"/>
                </a:moveTo>
                <a:lnTo>
                  <a:pt x="0" y="29028"/>
                </a:lnTo>
                <a:lnTo>
                  <a:pt x="1284514" y="0"/>
                </a:lnTo>
                <a:lnTo>
                  <a:pt x="1259114" y="177800"/>
                </a:lnTo>
                <a:lnTo>
                  <a:pt x="10885" y="19231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AA99155-62AC-407D-8641-CAC908288262}"/>
              </a:ext>
            </a:extLst>
          </p:cNvPr>
          <p:cNvSpPr/>
          <p:nvPr/>
        </p:nvSpPr>
        <p:spPr>
          <a:xfrm>
            <a:off x="4961924" y="1954963"/>
            <a:ext cx="1300898" cy="209724"/>
          </a:xfrm>
          <a:custGeom>
            <a:avLst/>
            <a:gdLst>
              <a:gd name="connsiteX0" fmla="*/ 10885 w 1284514"/>
              <a:gd name="connsiteY0" fmla="*/ 192314 h 192314"/>
              <a:gd name="connsiteX1" fmla="*/ 0 w 1284514"/>
              <a:gd name="connsiteY1" fmla="*/ 29028 h 192314"/>
              <a:gd name="connsiteX2" fmla="*/ 1284514 w 1284514"/>
              <a:gd name="connsiteY2" fmla="*/ 0 h 192314"/>
              <a:gd name="connsiteX3" fmla="*/ 1259114 w 1284514"/>
              <a:gd name="connsiteY3" fmla="*/ 177800 h 192314"/>
              <a:gd name="connsiteX4" fmla="*/ 10885 w 1284514"/>
              <a:gd name="connsiteY4" fmla="*/ 192314 h 1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14" h="192314">
                <a:moveTo>
                  <a:pt x="10885" y="192314"/>
                </a:moveTo>
                <a:lnTo>
                  <a:pt x="0" y="29028"/>
                </a:lnTo>
                <a:lnTo>
                  <a:pt x="1284514" y="0"/>
                </a:lnTo>
                <a:lnTo>
                  <a:pt x="1259114" y="177800"/>
                </a:lnTo>
                <a:lnTo>
                  <a:pt x="10885" y="192314"/>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Arrow: Down 52">
            <a:extLst>
              <a:ext uri="{FF2B5EF4-FFF2-40B4-BE49-F238E27FC236}">
                <a16:creationId xmlns:a16="http://schemas.microsoft.com/office/drawing/2014/main" id="{8F4EE1AF-1B2E-43F5-95EC-D5649158425B}"/>
              </a:ext>
            </a:extLst>
          </p:cNvPr>
          <p:cNvSpPr/>
          <p:nvPr/>
        </p:nvSpPr>
        <p:spPr>
          <a:xfrm>
            <a:off x="5592043" y="5690234"/>
            <a:ext cx="248716" cy="23275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B5917B6D-1B85-40A4-A4A7-43E5A9E20EC4}"/>
              </a:ext>
            </a:extLst>
          </p:cNvPr>
          <p:cNvGrpSpPr/>
          <p:nvPr/>
        </p:nvGrpSpPr>
        <p:grpSpPr>
          <a:xfrm>
            <a:off x="4936876" y="4140432"/>
            <a:ext cx="1548453" cy="1532312"/>
            <a:chOff x="8678197" y="1623930"/>
            <a:chExt cx="1548453" cy="1532312"/>
          </a:xfrm>
        </p:grpSpPr>
        <p:grpSp>
          <p:nvGrpSpPr>
            <p:cNvPr id="58" name="Group 57">
              <a:extLst>
                <a:ext uri="{FF2B5EF4-FFF2-40B4-BE49-F238E27FC236}">
                  <a16:creationId xmlns:a16="http://schemas.microsoft.com/office/drawing/2014/main" id="{312F4350-A6EE-4D6D-824F-CB3EF5965E5F}"/>
                </a:ext>
              </a:extLst>
            </p:cNvPr>
            <p:cNvGrpSpPr/>
            <p:nvPr/>
          </p:nvGrpSpPr>
          <p:grpSpPr>
            <a:xfrm>
              <a:off x="8678197" y="1623930"/>
              <a:ext cx="1537855" cy="1532312"/>
              <a:chOff x="4947474" y="4134199"/>
              <a:chExt cx="1537855" cy="1532312"/>
            </a:xfrm>
            <a:solidFill>
              <a:srgbClr val="0070C0"/>
            </a:solidFill>
          </p:grpSpPr>
          <p:sp>
            <p:nvSpPr>
              <p:cNvPr id="59" name="Oval 58">
                <a:extLst>
                  <a:ext uri="{FF2B5EF4-FFF2-40B4-BE49-F238E27FC236}">
                    <a16:creationId xmlns:a16="http://schemas.microsoft.com/office/drawing/2014/main" id="{ADF66673-E9AC-47FB-8EC8-037A0BEAB231}"/>
                  </a:ext>
                </a:extLst>
              </p:cNvPr>
              <p:cNvSpPr/>
              <p:nvPr/>
            </p:nvSpPr>
            <p:spPr>
              <a:xfrm>
                <a:off x="4947474" y="4134199"/>
                <a:ext cx="1537855" cy="2327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ED7470C6-CF88-40B9-9E66-022CC1AEE7E4}"/>
                  </a:ext>
                </a:extLst>
              </p:cNvPr>
              <p:cNvSpPr/>
              <p:nvPr/>
            </p:nvSpPr>
            <p:spPr>
              <a:xfrm>
                <a:off x="5089978" y="5433754"/>
                <a:ext cx="1263715" cy="23275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A04DFCC4-28DD-495D-B10D-A6B215239574}"/>
                  </a:ext>
                </a:extLst>
              </p:cNvPr>
              <p:cNvCxnSpPr>
                <a:cxnSpLocks/>
                <a:stCxn id="60" idx="2"/>
                <a:endCxn id="59" idx="2"/>
              </p:cNvCxnSpPr>
              <p:nvPr/>
            </p:nvCxnSpPr>
            <p:spPr>
              <a:xfrm flipH="1" flipV="1">
                <a:off x="4947474" y="4250577"/>
                <a:ext cx="142504" cy="1299556"/>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AC4955A-E6B0-44EE-8E91-C78564F4CE13}"/>
                  </a:ext>
                </a:extLst>
              </p:cNvPr>
              <p:cNvCxnSpPr>
                <a:cxnSpLocks/>
                <a:stCxn id="60" idx="6"/>
                <a:endCxn id="59" idx="6"/>
              </p:cNvCxnSpPr>
              <p:nvPr/>
            </p:nvCxnSpPr>
            <p:spPr>
              <a:xfrm flipV="1">
                <a:off x="6353693" y="4250577"/>
                <a:ext cx="131636" cy="1299556"/>
              </a:xfrm>
              <a:prstGeom prst="line">
                <a:avLst/>
              </a:prstGeom>
              <a:grpFill/>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EEA2EDC1-5F36-4964-A99C-A05B42404588}"/>
                  </a:ext>
                </a:extLst>
              </p:cNvPr>
              <p:cNvSpPr/>
              <p:nvPr/>
            </p:nvSpPr>
            <p:spPr>
              <a:xfrm>
                <a:off x="5083629" y="5370286"/>
                <a:ext cx="1284514" cy="192314"/>
              </a:xfrm>
              <a:custGeom>
                <a:avLst/>
                <a:gdLst>
                  <a:gd name="connsiteX0" fmla="*/ 10885 w 1284514"/>
                  <a:gd name="connsiteY0" fmla="*/ 192314 h 192314"/>
                  <a:gd name="connsiteX1" fmla="*/ 0 w 1284514"/>
                  <a:gd name="connsiteY1" fmla="*/ 29028 h 192314"/>
                  <a:gd name="connsiteX2" fmla="*/ 1284514 w 1284514"/>
                  <a:gd name="connsiteY2" fmla="*/ 0 h 192314"/>
                  <a:gd name="connsiteX3" fmla="*/ 1259114 w 1284514"/>
                  <a:gd name="connsiteY3" fmla="*/ 177800 h 192314"/>
                  <a:gd name="connsiteX4" fmla="*/ 10885 w 1284514"/>
                  <a:gd name="connsiteY4" fmla="*/ 192314 h 1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14" h="192314">
                    <a:moveTo>
                      <a:pt x="10885" y="192314"/>
                    </a:moveTo>
                    <a:lnTo>
                      <a:pt x="0" y="29028"/>
                    </a:lnTo>
                    <a:lnTo>
                      <a:pt x="1284514" y="0"/>
                    </a:lnTo>
                    <a:lnTo>
                      <a:pt x="1259114" y="177800"/>
                    </a:lnTo>
                    <a:lnTo>
                      <a:pt x="10885" y="1923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Freeform: Shape 63">
              <a:extLst>
                <a:ext uri="{FF2B5EF4-FFF2-40B4-BE49-F238E27FC236}">
                  <a16:creationId xmlns:a16="http://schemas.microsoft.com/office/drawing/2014/main" id="{AD7F5968-1830-4879-BA44-03F4AA637BD8}"/>
                </a:ext>
              </a:extLst>
            </p:cNvPr>
            <p:cNvSpPr/>
            <p:nvPr/>
          </p:nvSpPr>
          <p:spPr>
            <a:xfrm>
              <a:off x="8678197" y="1741018"/>
              <a:ext cx="1548453" cy="1294790"/>
            </a:xfrm>
            <a:custGeom>
              <a:avLst/>
              <a:gdLst>
                <a:gd name="connsiteX0" fmla="*/ 138988 w 1536192"/>
                <a:gd name="connsiteY0" fmla="*/ 1294790 h 1294790"/>
                <a:gd name="connsiteX1" fmla="*/ 0 w 1536192"/>
                <a:gd name="connsiteY1" fmla="*/ 0 h 1294790"/>
                <a:gd name="connsiteX2" fmla="*/ 1536192 w 1536192"/>
                <a:gd name="connsiteY2" fmla="*/ 7315 h 1294790"/>
                <a:gd name="connsiteX3" fmla="*/ 1404518 w 1536192"/>
                <a:gd name="connsiteY3" fmla="*/ 1272844 h 1294790"/>
                <a:gd name="connsiteX4" fmla="*/ 138988 w 1536192"/>
                <a:gd name="connsiteY4" fmla="*/ 1294790 h 129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2" h="1294790">
                  <a:moveTo>
                    <a:pt x="138988" y="1294790"/>
                  </a:moveTo>
                  <a:lnTo>
                    <a:pt x="0" y="0"/>
                  </a:lnTo>
                  <a:lnTo>
                    <a:pt x="1536192" y="7315"/>
                  </a:lnTo>
                  <a:lnTo>
                    <a:pt x="1404518" y="1272844"/>
                  </a:lnTo>
                  <a:lnTo>
                    <a:pt x="138988" y="129479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6" name="Group 65">
            <a:extLst>
              <a:ext uri="{FF2B5EF4-FFF2-40B4-BE49-F238E27FC236}">
                <a16:creationId xmlns:a16="http://schemas.microsoft.com/office/drawing/2014/main" id="{12A08667-CF2C-4281-A742-AD6B8FCB63F3}"/>
              </a:ext>
            </a:extLst>
          </p:cNvPr>
          <p:cNvGrpSpPr/>
          <p:nvPr/>
        </p:nvGrpSpPr>
        <p:grpSpPr>
          <a:xfrm>
            <a:off x="4881656" y="2401861"/>
            <a:ext cx="1548453" cy="1532312"/>
            <a:chOff x="8678197" y="1623930"/>
            <a:chExt cx="1548453" cy="1532312"/>
          </a:xfrm>
        </p:grpSpPr>
        <p:grpSp>
          <p:nvGrpSpPr>
            <p:cNvPr id="67" name="Group 66">
              <a:extLst>
                <a:ext uri="{FF2B5EF4-FFF2-40B4-BE49-F238E27FC236}">
                  <a16:creationId xmlns:a16="http://schemas.microsoft.com/office/drawing/2014/main" id="{D9827F77-425B-4681-BB19-CC1AC36A8609}"/>
                </a:ext>
              </a:extLst>
            </p:cNvPr>
            <p:cNvGrpSpPr/>
            <p:nvPr/>
          </p:nvGrpSpPr>
          <p:grpSpPr>
            <a:xfrm>
              <a:off x="8678197" y="1623930"/>
              <a:ext cx="1537855" cy="1532312"/>
              <a:chOff x="4947474" y="4134199"/>
              <a:chExt cx="1537855" cy="1532312"/>
            </a:xfrm>
            <a:solidFill>
              <a:srgbClr val="0070C0"/>
            </a:solidFill>
          </p:grpSpPr>
          <p:sp>
            <p:nvSpPr>
              <p:cNvPr id="69" name="Oval 68">
                <a:extLst>
                  <a:ext uri="{FF2B5EF4-FFF2-40B4-BE49-F238E27FC236}">
                    <a16:creationId xmlns:a16="http://schemas.microsoft.com/office/drawing/2014/main" id="{3CECA204-848E-493F-A6DB-6B8889A540AE}"/>
                  </a:ext>
                </a:extLst>
              </p:cNvPr>
              <p:cNvSpPr/>
              <p:nvPr/>
            </p:nvSpPr>
            <p:spPr>
              <a:xfrm>
                <a:off x="4947474" y="4134199"/>
                <a:ext cx="1537855" cy="2327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D01B018E-590B-42D3-A1F6-3DB459C4F5D4}"/>
                  </a:ext>
                </a:extLst>
              </p:cNvPr>
              <p:cNvSpPr/>
              <p:nvPr/>
            </p:nvSpPr>
            <p:spPr>
              <a:xfrm>
                <a:off x="5089978" y="5433754"/>
                <a:ext cx="1263715" cy="23275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0702DD8E-D73E-4F40-9D51-E03E1E71EE2E}"/>
                  </a:ext>
                </a:extLst>
              </p:cNvPr>
              <p:cNvCxnSpPr>
                <a:cxnSpLocks/>
                <a:stCxn id="70" idx="2"/>
                <a:endCxn id="69" idx="2"/>
              </p:cNvCxnSpPr>
              <p:nvPr/>
            </p:nvCxnSpPr>
            <p:spPr>
              <a:xfrm flipH="1" flipV="1">
                <a:off x="4947474" y="4250577"/>
                <a:ext cx="142504" cy="1299556"/>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6E1F8E8-AB3E-4160-8DB6-20E49D514C49}"/>
                  </a:ext>
                </a:extLst>
              </p:cNvPr>
              <p:cNvCxnSpPr>
                <a:cxnSpLocks/>
                <a:stCxn id="70" idx="6"/>
                <a:endCxn id="69" idx="6"/>
              </p:cNvCxnSpPr>
              <p:nvPr/>
            </p:nvCxnSpPr>
            <p:spPr>
              <a:xfrm flipV="1">
                <a:off x="6353693" y="4250577"/>
                <a:ext cx="131636" cy="1299556"/>
              </a:xfrm>
              <a:prstGeom prst="line">
                <a:avLst/>
              </a:prstGeom>
              <a:grpFill/>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102F8B93-DEF9-4E73-B7E0-42254E085085}"/>
                  </a:ext>
                </a:extLst>
              </p:cNvPr>
              <p:cNvSpPr/>
              <p:nvPr/>
            </p:nvSpPr>
            <p:spPr>
              <a:xfrm>
                <a:off x="5083629" y="5370286"/>
                <a:ext cx="1284514" cy="192314"/>
              </a:xfrm>
              <a:custGeom>
                <a:avLst/>
                <a:gdLst>
                  <a:gd name="connsiteX0" fmla="*/ 10885 w 1284514"/>
                  <a:gd name="connsiteY0" fmla="*/ 192314 h 192314"/>
                  <a:gd name="connsiteX1" fmla="*/ 0 w 1284514"/>
                  <a:gd name="connsiteY1" fmla="*/ 29028 h 192314"/>
                  <a:gd name="connsiteX2" fmla="*/ 1284514 w 1284514"/>
                  <a:gd name="connsiteY2" fmla="*/ 0 h 192314"/>
                  <a:gd name="connsiteX3" fmla="*/ 1259114 w 1284514"/>
                  <a:gd name="connsiteY3" fmla="*/ 177800 h 192314"/>
                  <a:gd name="connsiteX4" fmla="*/ 10885 w 1284514"/>
                  <a:gd name="connsiteY4" fmla="*/ 192314 h 1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14" h="192314">
                    <a:moveTo>
                      <a:pt x="10885" y="192314"/>
                    </a:moveTo>
                    <a:lnTo>
                      <a:pt x="0" y="29028"/>
                    </a:lnTo>
                    <a:lnTo>
                      <a:pt x="1284514" y="0"/>
                    </a:lnTo>
                    <a:lnTo>
                      <a:pt x="1259114" y="177800"/>
                    </a:lnTo>
                    <a:lnTo>
                      <a:pt x="10885" y="1923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8" name="Freeform: Shape 67">
              <a:extLst>
                <a:ext uri="{FF2B5EF4-FFF2-40B4-BE49-F238E27FC236}">
                  <a16:creationId xmlns:a16="http://schemas.microsoft.com/office/drawing/2014/main" id="{E32E0FBF-9B39-45E4-A2DC-1677596A1E6B}"/>
                </a:ext>
              </a:extLst>
            </p:cNvPr>
            <p:cNvSpPr/>
            <p:nvPr/>
          </p:nvSpPr>
          <p:spPr>
            <a:xfrm>
              <a:off x="8678197" y="1741018"/>
              <a:ext cx="1548453" cy="1294790"/>
            </a:xfrm>
            <a:custGeom>
              <a:avLst/>
              <a:gdLst>
                <a:gd name="connsiteX0" fmla="*/ 138988 w 1536192"/>
                <a:gd name="connsiteY0" fmla="*/ 1294790 h 1294790"/>
                <a:gd name="connsiteX1" fmla="*/ 0 w 1536192"/>
                <a:gd name="connsiteY1" fmla="*/ 0 h 1294790"/>
                <a:gd name="connsiteX2" fmla="*/ 1536192 w 1536192"/>
                <a:gd name="connsiteY2" fmla="*/ 7315 h 1294790"/>
                <a:gd name="connsiteX3" fmla="*/ 1404518 w 1536192"/>
                <a:gd name="connsiteY3" fmla="*/ 1272844 h 1294790"/>
                <a:gd name="connsiteX4" fmla="*/ 138988 w 1536192"/>
                <a:gd name="connsiteY4" fmla="*/ 1294790 h 129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2" h="1294790">
                  <a:moveTo>
                    <a:pt x="138988" y="1294790"/>
                  </a:moveTo>
                  <a:lnTo>
                    <a:pt x="0" y="0"/>
                  </a:lnTo>
                  <a:lnTo>
                    <a:pt x="1536192" y="7315"/>
                  </a:lnTo>
                  <a:lnTo>
                    <a:pt x="1404518" y="1272844"/>
                  </a:lnTo>
                  <a:lnTo>
                    <a:pt x="138988" y="129479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4" name="Group 73">
            <a:extLst>
              <a:ext uri="{FF2B5EF4-FFF2-40B4-BE49-F238E27FC236}">
                <a16:creationId xmlns:a16="http://schemas.microsoft.com/office/drawing/2014/main" id="{ADD06DBA-2E84-4578-9C4F-FC00E8C2B222}"/>
              </a:ext>
            </a:extLst>
          </p:cNvPr>
          <p:cNvGrpSpPr/>
          <p:nvPr/>
        </p:nvGrpSpPr>
        <p:grpSpPr>
          <a:xfrm>
            <a:off x="4835461" y="725820"/>
            <a:ext cx="1548453" cy="1532312"/>
            <a:chOff x="8678197" y="1623930"/>
            <a:chExt cx="1548453" cy="1532312"/>
          </a:xfrm>
        </p:grpSpPr>
        <p:grpSp>
          <p:nvGrpSpPr>
            <p:cNvPr id="75" name="Group 74">
              <a:extLst>
                <a:ext uri="{FF2B5EF4-FFF2-40B4-BE49-F238E27FC236}">
                  <a16:creationId xmlns:a16="http://schemas.microsoft.com/office/drawing/2014/main" id="{4D0B7537-D711-4B30-AC66-B5FA0A684F9A}"/>
                </a:ext>
              </a:extLst>
            </p:cNvPr>
            <p:cNvGrpSpPr/>
            <p:nvPr/>
          </p:nvGrpSpPr>
          <p:grpSpPr>
            <a:xfrm>
              <a:off x="8678197" y="1623930"/>
              <a:ext cx="1537855" cy="1532312"/>
              <a:chOff x="4947474" y="4134199"/>
              <a:chExt cx="1537855" cy="1532312"/>
            </a:xfrm>
            <a:solidFill>
              <a:srgbClr val="0070C0"/>
            </a:solidFill>
          </p:grpSpPr>
          <p:sp>
            <p:nvSpPr>
              <p:cNvPr id="77" name="Oval 76">
                <a:extLst>
                  <a:ext uri="{FF2B5EF4-FFF2-40B4-BE49-F238E27FC236}">
                    <a16:creationId xmlns:a16="http://schemas.microsoft.com/office/drawing/2014/main" id="{AFB4F7CA-C65B-4827-AECC-1F0B31ACB2B8}"/>
                  </a:ext>
                </a:extLst>
              </p:cNvPr>
              <p:cNvSpPr/>
              <p:nvPr/>
            </p:nvSpPr>
            <p:spPr>
              <a:xfrm>
                <a:off x="4947474" y="4134199"/>
                <a:ext cx="1537855" cy="23275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0ABF8C6B-4107-4800-B6AB-B65BA2A68C0A}"/>
                  </a:ext>
                </a:extLst>
              </p:cNvPr>
              <p:cNvSpPr/>
              <p:nvPr/>
            </p:nvSpPr>
            <p:spPr>
              <a:xfrm>
                <a:off x="5089978" y="5433754"/>
                <a:ext cx="1263715" cy="23275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78DB8320-83B3-4AE5-9E34-D65C0B22CDA2}"/>
                  </a:ext>
                </a:extLst>
              </p:cNvPr>
              <p:cNvCxnSpPr>
                <a:cxnSpLocks/>
                <a:stCxn id="78" idx="2"/>
                <a:endCxn id="77" idx="2"/>
              </p:cNvCxnSpPr>
              <p:nvPr/>
            </p:nvCxnSpPr>
            <p:spPr>
              <a:xfrm flipH="1" flipV="1">
                <a:off x="4947474" y="4250577"/>
                <a:ext cx="142504" cy="1299556"/>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DAA6017-94F9-40C0-85F7-CB7493AC51A1}"/>
                  </a:ext>
                </a:extLst>
              </p:cNvPr>
              <p:cNvCxnSpPr>
                <a:cxnSpLocks/>
                <a:stCxn id="78" idx="6"/>
                <a:endCxn id="77" idx="6"/>
              </p:cNvCxnSpPr>
              <p:nvPr/>
            </p:nvCxnSpPr>
            <p:spPr>
              <a:xfrm flipV="1">
                <a:off x="6353693" y="4250577"/>
                <a:ext cx="131636" cy="1299556"/>
              </a:xfrm>
              <a:prstGeom prst="line">
                <a:avLst/>
              </a:prstGeom>
              <a:grpFill/>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Freeform: Shape 80">
                <a:extLst>
                  <a:ext uri="{FF2B5EF4-FFF2-40B4-BE49-F238E27FC236}">
                    <a16:creationId xmlns:a16="http://schemas.microsoft.com/office/drawing/2014/main" id="{E03A88AB-E453-4CB4-8B59-BB459078C22D}"/>
                  </a:ext>
                </a:extLst>
              </p:cNvPr>
              <p:cNvSpPr/>
              <p:nvPr/>
            </p:nvSpPr>
            <p:spPr>
              <a:xfrm>
                <a:off x="5083629" y="5370286"/>
                <a:ext cx="1284514" cy="192314"/>
              </a:xfrm>
              <a:custGeom>
                <a:avLst/>
                <a:gdLst>
                  <a:gd name="connsiteX0" fmla="*/ 10885 w 1284514"/>
                  <a:gd name="connsiteY0" fmla="*/ 192314 h 192314"/>
                  <a:gd name="connsiteX1" fmla="*/ 0 w 1284514"/>
                  <a:gd name="connsiteY1" fmla="*/ 29028 h 192314"/>
                  <a:gd name="connsiteX2" fmla="*/ 1284514 w 1284514"/>
                  <a:gd name="connsiteY2" fmla="*/ 0 h 192314"/>
                  <a:gd name="connsiteX3" fmla="*/ 1259114 w 1284514"/>
                  <a:gd name="connsiteY3" fmla="*/ 177800 h 192314"/>
                  <a:gd name="connsiteX4" fmla="*/ 10885 w 1284514"/>
                  <a:gd name="connsiteY4" fmla="*/ 192314 h 192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514" h="192314">
                    <a:moveTo>
                      <a:pt x="10885" y="192314"/>
                    </a:moveTo>
                    <a:lnTo>
                      <a:pt x="0" y="29028"/>
                    </a:lnTo>
                    <a:lnTo>
                      <a:pt x="1284514" y="0"/>
                    </a:lnTo>
                    <a:lnTo>
                      <a:pt x="1259114" y="177800"/>
                    </a:lnTo>
                    <a:lnTo>
                      <a:pt x="10885" y="1923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Freeform: Shape 75">
              <a:extLst>
                <a:ext uri="{FF2B5EF4-FFF2-40B4-BE49-F238E27FC236}">
                  <a16:creationId xmlns:a16="http://schemas.microsoft.com/office/drawing/2014/main" id="{8BFC9425-D60F-4EE0-8E50-63D91AC6365A}"/>
                </a:ext>
              </a:extLst>
            </p:cNvPr>
            <p:cNvSpPr/>
            <p:nvPr/>
          </p:nvSpPr>
          <p:spPr>
            <a:xfrm>
              <a:off x="8678197" y="1741018"/>
              <a:ext cx="1548453" cy="1294790"/>
            </a:xfrm>
            <a:custGeom>
              <a:avLst/>
              <a:gdLst>
                <a:gd name="connsiteX0" fmla="*/ 138988 w 1536192"/>
                <a:gd name="connsiteY0" fmla="*/ 1294790 h 1294790"/>
                <a:gd name="connsiteX1" fmla="*/ 0 w 1536192"/>
                <a:gd name="connsiteY1" fmla="*/ 0 h 1294790"/>
                <a:gd name="connsiteX2" fmla="*/ 1536192 w 1536192"/>
                <a:gd name="connsiteY2" fmla="*/ 7315 h 1294790"/>
                <a:gd name="connsiteX3" fmla="*/ 1404518 w 1536192"/>
                <a:gd name="connsiteY3" fmla="*/ 1272844 h 1294790"/>
                <a:gd name="connsiteX4" fmla="*/ 138988 w 1536192"/>
                <a:gd name="connsiteY4" fmla="*/ 1294790 h 129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2" h="1294790">
                  <a:moveTo>
                    <a:pt x="138988" y="1294790"/>
                  </a:moveTo>
                  <a:lnTo>
                    <a:pt x="0" y="0"/>
                  </a:lnTo>
                  <a:lnTo>
                    <a:pt x="1536192" y="7315"/>
                  </a:lnTo>
                  <a:lnTo>
                    <a:pt x="1404518" y="1272844"/>
                  </a:lnTo>
                  <a:lnTo>
                    <a:pt x="138988" y="129479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Arrow: Down 50">
            <a:extLst>
              <a:ext uri="{FF2B5EF4-FFF2-40B4-BE49-F238E27FC236}">
                <a16:creationId xmlns:a16="http://schemas.microsoft.com/office/drawing/2014/main" id="{4342F62B-3FED-4A44-9421-035B77B9D566}"/>
              </a:ext>
            </a:extLst>
          </p:cNvPr>
          <p:cNvSpPr/>
          <p:nvPr/>
        </p:nvSpPr>
        <p:spPr>
          <a:xfrm>
            <a:off x="5491620" y="2134811"/>
            <a:ext cx="316468" cy="23483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Arrow: Down 48">
            <a:extLst>
              <a:ext uri="{FF2B5EF4-FFF2-40B4-BE49-F238E27FC236}">
                <a16:creationId xmlns:a16="http://schemas.microsoft.com/office/drawing/2014/main" id="{1D233BEE-68CA-41CE-B236-70D10E5FC369}"/>
              </a:ext>
            </a:extLst>
          </p:cNvPr>
          <p:cNvSpPr/>
          <p:nvPr/>
        </p:nvSpPr>
        <p:spPr>
          <a:xfrm>
            <a:off x="5544922" y="3922398"/>
            <a:ext cx="248716" cy="232756"/>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Cartoon image of rain icon cloud rain symbol Vector Image">
            <a:extLst>
              <a:ext uri="{FF2B5EF4-FFF2-40B4-BE49-F238E27FC236}">
                <a16:creationId xmlns:a16="http://schemas.microsoft.com/office/drawing/2014/main" id="{DCF1EFB1-BE59-4673-BE7A-1261B2AE5E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34"/>
          <a:stretch/>
        </p:blipFill>
        <p:spPr bwMode="auto">
          <a:xfrm>
            <a:off x="7521364" y="195768"/>
            <a:ext cx="1444105" cy="1759195"/>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B39C1BC5-032E-4614-A3CD-A1D2EB307DF2}"/>
              </a:ext>
            </a:extLst>
          </p:cNvPr>
          <p:cNvSpPr txBox="1"/>
          <p:nvPr/>
        </p:nvSpPr>
        <p:spPr>
          <a:xfrm>
            <a:off x="8361274" y="2750515"/>
            <a:ext cx="3540556"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Series of connected reservoir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-slow moving baseflow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-rapid storm surface flow component</a:t>
            </a:r>
          </a:p>
        </p:txBody>
      </p:sp>
      <p:sp>
        <p:nvSpPr>
          <p:cNvPr id="86" name="TextBox 85">
            <a:extLst>
              <a:ext uri="{FF2B5EF4-FFF2-40B4-BE49-F238E27FC236}">
                <a16:creationId xmlns:a16="http://schemas.microsoft.com/office/drawing/2014/main" id="{EE3769C2-7449-41AC-8E6F-8102AF3234CF}"/>
              </a:ext>
            </a:extLst>
          </p:cNvPr>
          <p:cNvSpPr txBox="1"/>
          <p:nvPr/>
        </p:nvSpPr>
        <p:spPr>
          <a:xfrm>
            <a:off x="92426" y="6206501"/>
            <a:ext cx="1228816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These results led to formulating a mental model</a:t>
            </a:r>
          </a:p>
        </p:txBody>
      </p:sp>
    </p:spTree>
    <p:extLst>
      <p:ext uri="{BB962C8B-B14F-4D97-AF65-F5344CB8AC3E}">
        <p14:creationId xmlns:p14="http://schemas.microsoft.com/office/powerpoint/2010/main" val="14656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F68C9-6FD6-4BF1-91D2-F6F4DC56DE05}"/>
              </a:ext>
            </a:extLst>
          </p:cNvPr>
          <p:cNvSpPr>
            <a:spLocks noGrp="1"/>
          </p:cNvSpPr>
          <p:nvPr>
            <p:ph type="title"/>
          </p:nvPr>
        </p:nvSpPr>
        <p:spPr>
          <a:xfrm>
            <a:off x="838200" y="365125"/>
            <a:ext cx="10515600" cy="2644082"/>
          </a:xfrm>
        </p:spPr>
        <p:txBody>
          <a:bodyPr>
            <a:normAutofit fontScale="90000"/>
          </a:bodyPr>
          <a:lstStyle/>
          <a:p>
            <a:r>
              <a:rPr lang="en-US" sz="4400" b="1" dirty="0"/>
              <a:t>Takeaway:</a:t>
            </a:r>
            <a:r>
              <a:rPr lang="en-US" sz="4400" dirty="0"/>
              <a:t> Monitoring chloride and conductance is an easy and cheap way to improve hydrological understanding of the site</a:t>
            </a:r>
            <a:br>
              <a:rPr lang="en-US" dirty="0"/>
            </a:br>
            <a:endParaRPr lang="en-US" dirty="0"/>
          </a:p>
        </p:txBody>
      </p:sp>
      <p:pic>
        <p:nvPicPr>
          <p:cNvPr id="1026" name="Picture 2">
            <a:extLst>
              <a:ext uri="{FF2B5EF4-FFF2-40B4-BE49-F238E27FC236}">
                <a16:creationId xmlns:a16="http://schemas.microsoft.com/office/drawing/2014/main" id="{CB840B42-CC04-4A4C-AD39-6B4BDC4C9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45"/>
          <a:stretch/>
        </p:blipFill>
        <p:spPr bwMode="auto">
          <a:xfrm>
            <a:off x="4849091" y="2764586"/>
            <a:ext cx="2743200" cy="3212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D08965-0506-41DA-A0B0-317EF6C59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99"/>
          <a:stretch/>
        </p:blipFill>
        <p:spPr bwMode="auto">
          <a:xfrm>
            <a:off x="913706" y="2770123"/>
            <a:ext cx="2620760" cy="3206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C87B68-6E75-449D-9754-4AC8DAA72F7E}"/>
              </a:ext>
            </a:extLst>
          </p:cNvPr>
          <p:cNvSpPr txBox="1"/>
          <p:nvPr/>
        </p:nvSpPr>
        <p:spPr>
          <a:xfrm>
            <a:off x="731258" y="6117018"/>
            <a:ext cx="2985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Samples from ponded water</a:t>
            </a:r>
          </a:p>
        </p:txBody>
      </p:sp>
      <p:sp>
        <p:nvSpPr>
          <p:cNvPr id="7" name="TextBox 6">
            <a:extLst>
              <a:ext uri="{FF2B5EF4-FFF2-40B4-BE49-F238E27FC236}">
                <a16:creationId xmlns:a16="http://schemas.microsoft.com/office/drawing/2014/main" id="{27187DA1-25E5-431A-A421-828177B8325D}"/>
              </a:ext>
            </a:extLst>
          </p:cNvPr>
          <p:cNvSpPr txBox="1"/>
          <p:nvPr/>
        </p:nvSpPr>
        <p:spPr>
          <a:xfrm>
            <a:off x="4849091" y="6123543"/>
            <a:ext cx="2985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Zoom field work session</a:t>
            </a:r>
          </a:p>
        </p:txBody>
      </p:sp>
      <p:pic>
        <p:nvPicPr>
          <p:cNvPr id="8" name="Picture 7">
            <a:extLst>
              <a:ext uri="{FF2B5EF4-FFF2-40B4-BE49-F238E27FC236}">
                <a16:creationId xmlns:a16="http://schemas.microsoft.com/office/drawing/2014/main" id="{5BFA5489-1F9D-4F76-AAD9-6BFB6ECCB1A4}"/>
              </a:ext>
            </a:extLst>
          </p:cNvPr>
          <p:cNvPicPr>
            <a:picLocks noChangeAspect="1"/>
          </p:cNvPicPr>
          <p:nvPr/>
        </p:nvPicPr>
        <p:blipFill rotWithShape="1">
          <a:blip r:embed="rId4"/>
          <a:srcRect l="4724" r="10686"/>
          <a:stretch/>
        </p:blipFill>
        <p:spPr>
          <a:xfrm>
            <a:off x="8345978" y="2764587"/>
            <a:ext cx="3622982" cy="3212263"/>
          </a:xfrm>
          <a:prstGeom prst="rect">
            <a:avLst/>
          </a:prstGeom>
        </p:spPr>
      </p:pic>
      <p:sp>
        <p:nvSpPr>
          <p:cNvPr id="10" name="TextBox 9">
            <a:extLst>
              <a:ext uri="{FF2B5EF4-FFF2-40B4-BE49-F238E27FC236}">
                <a16:creationId xmlns:a16="http://schemas.microsoft.com/office/drawing/2014/main" id="{B18F7FAB-0286-493B-84C5-42608676D7AD}"/>
              </a:ext>
            </a:extLst>
          </p:cNvPr>
          <p:cNvSpPr txBox="1"/>
          <p:nvPr/>
        </p:nvSpPr>
        <p:spPr>
          <a:xfrm>
            <a:off x="8966924" y="6117018"/>
            <a:ext cx="29856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COVID home lab set up</a:t>
            </a:r>
          </a:p>
        </p:txBody>
      </p:sp>
    </p:spTree>
    <p:extLst>
      <p:ext uri="{BB962C8B-B14F-4D97-AF65-F5344CB8AC3E}">
        <p14:creationId xmlns:p14="http://schemas.microsoft.com/office/powerpoint/2010/main" val="111976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71357A5-AE7D-4E0E-B3A5-20A492A8CC4F}"/>
              </a:ext>
            </a:extLst>
          </p:cNvPr>
          <p:cNvPicPr>
            <a:picLocks noChangeAspect="1"/>
          </p:cNvPicPr>
          <p:nvPr/>
        </p:nvPicPr>
        <p:blipFill rotWithShape="1">
          <a:blip r:embed="rId2"/>
          <a:srcRect t="15252" b="15254"/>
          <a:stretch/>
        </p:blipFill>
        <p:spPr>
          <a:xfrm>
            <a:off x="2104999" y="1998463"/>
            <a:ext cx="7437120" cy="3749040"/>
          </a:xfrm>
          <a:prstGeom prst="rect">
            <a:avLst/>
          </a:prstGeom>
        </p:spPr>
      </p:pic>
      <p:sp>
        <p:nvSpPr>
          <p:cNvPr id="2" name="Title 1">
            <a:extLst>
              <a:ext uri="{FF2B5EF4-FFF2-40B4-BE49-F238E27FC236}">
                <a16:creationId xmlns:a16="http://schemas.microsoft.com/office/drawing/2014/main" id="{469F2CA9-31CA-4319-94EF-7C2F4DB994E8}"/>
              </a:ext>
            </a:extLst>
          </p:cNvPr>
          <p:cNvSpPr>
            <a:spLocks noGrp="1"/>
          </p:cNvSpPr>
          <p:nvPr>
            <p:ph type="title"/>
          </p:nvPr>
        </p:nvSpPr>
        <p:spPr/>
        <p:txBody>
          <a:bodyPr/>
          <a:lstStyle/>
          <a:p>
            <a:r>
              <a:rPr lang="en-US" dirty="0"/>
              <a:t>Conductance can  be measured continuously in field, maybe ...</a:t>
            </a:r>
          </a:p>
        </p:txBody>
      </p:sp>
      <p:sp>
        <p:nvSpPr>
          <p:cNvPr id="5" name="TextBox 4">
            <a:extLst>
              <a:ext uri="{FF2B5EF4-FFF2-40B4-BE49-F238E27FC236}">
                <a16:creationId xmlns:a16="http://schemas.microsoft.com/office/drawing/2014/main" id="{7532F1ED-018B-4193-A81D-6B9F14073BFF}"/>
              </a:ext>
            </a:extLst>
          </p:cNvPr>
          <p:cNvSpPr txBox="1"/>
          <p:nvPr/>
        </p:nvSpPr>
        <p:spPr>
          <a:xfrm>
            <a:off x="0" y="3548019"/>
            <a:ext cx="2183162" cy="523220"/>
          </a:xfrm>
          <a:prstGeom prst="rect">
            <a:avLst/>
          </a:prstGeom>
          <a:noFill/>
        </p:spPr>
        <p:txBody>
          <a:bodyPr wrap="none" rtlCol="0">
            <a:spAutoFit/>
          </a:bodyPr>
          <a:lstStyle/>
          <a:p>
            <a:r>
              <a:rPr lang="en-US" sz="2800" b="1" dirty="0"/>
              <a:t>“Piezometer”</a:t>
            </a:r>
          </a:p>
        </p:txBody>
      </p:sp>
      <p:sp>
        <p:nvSpPr>
          <p:cNvPr id="6" name="TextBox 5">
            <a:extLst>
              <a:ext uri="{FF2B5EF4-FFF2-40B4-BE49-F238E27FC236}">
                <a16:creationId xmlns:a16="http://schemas.microsoft.com/office/drawing/2014/main" id="{6F4BFEF9-B7B4-466D-8AF8-9E06BB30A6A3}"/>
              </a:ext>
            </a:extLst>
          </p:cNvPr>
          <p:cNvSpPr txBox="1"/>
          <p:nvPr/>
        </p:nvSpPr>
        <p:spPr>
          <a:xfrm>
            <a:off x="629975" y="2394975"/>
            <a:ext cx="1065163" cy="523220"/>
          </a:xfrm>
          <a:prstGeom prst="rect">
            <a:avLst/>
          </a:prstGeom>
          <a:noFill/>
        </p:spPr>
        <p:txBody>
          <a:bodyPr wrap="none" rtlCol="0">
            <a:spAutoFit/>
          </a:bodyPr>
          <a:lstStyle/>
          <a:p>
            <a:r>
              <a:rPr lang="en-US" sz="2800" b="1" dirty="0"/>
              <a:t>Probe</a:t>
            </a:r>
          </a:p>
        </p:txBody>
      </p:sp>
      <p:sp>
        <p:nvSpPr>
          <p:cNvPr id="7" name="TextBox 6">
            <a:extLst>
              <a:ext uri="{FF2B5EF4-FFF2-40B4-BE49-F238E27FC236}">
                <a16:creationId xmlns:a16="http://schemas.microsoft.com/office/drawing/2014/main" id="{269E52E4-D939-4768-B397-C70D2E830715}"/>
              </a:ext>
            </a:extLst>
          </p:cNvPr>
          <p:cNvSpPr txBox="1"/>
          <p:nvPr/>
        </p:nvSpPr>
        <p:spPr>
          <a:xfrm>
            <a:off x="5732247" y="1546228"/>
            <a:ext cx="3288785" cy="523220"/>
          </a:xfrm>
          <a:prstGeom prst="rect">
            <a:avLst/>
          </a:prstGeom>
          <a:noFill/>
        </p:spPr>
        <p:txBody>
          <a:bodyPr wrap="none" rtlCol="0">
            <a:spAutoFit/>
          </a:bodyPr>
          <a:lstStyle/>
          <a:p>
            <a:pPr algn="ctr"/>
            <a:r>
              <a:rPr lang="en-US" sz="2800" b="1" dirty="0"/>
              <a:t>Battery-backed clock</a:t>
            </a:r>
          </a:p>
        </p:txBody>
      </p:sp>
      <p:sp>
        <p:nvSpPr>
          <p:cNvPr id="8" name="TextBox 7">
            <a:extLst>
              <a:ext uri="{FF2B5EF4-FFF2-40B4-BE49-F238E27FC236}">
                <a16:creationId xmlns:a16="http://schemas.microsoft.com/office/drawing/2014/main" id="{2FFC7F5E-DDB4-424A-B579-127B4782CCDE}"/>
              </a:ext>
            </a:extLst>
          </p:cNvPr>
          <p:cNvSpPr txBox="1"/>
          <p:nvPr/>
        </p:nvSpPr>
        <p:spPr>
          <a:xfrm>
            <a:off x="9659838" y="2069448"/>
            <a:ext cx="2419868" cy="2677656"/>
          </a:xfrm>
          <a:prstGeom prst="rect">
            <a:avLst/>
          </a:prstGeom>
          <a:noFill/>
        </p:spPr>
        <p:txBody>
          <a:bodyPr wrap="square" rtlCol="0">
            <a:spAutoFit/>
          </a:bodyPr>
          <a:lstStyle/>
          <a:p>
            <a:pPr algn="ctr"/>
            <a:r>
              <a:rPr lang="en-US" sz="2400" b="1" dirty="0"/>
              <a:t>ESP32</a:t>
            </a:r>
          </a:p>
          <a:p>
            <a:pPr algn="ctr"/>
            <a:r>
              <a:rPr lang="en-US" sz="2400" b="1" dirty="0"/>
              <a:t>microcontroller</a:t>
            </a:r>
          </a:p>
          <a:p>
            <a:pPr algn="ctr"/>
            <a:r>
              <a:rPr lang="en-US" sz="2400" b="1" dirty="0"/>
              <a:t>with </a:t>
            </a:r>
            <a:r>
              <a:rPr lang="en-US" sz="2400" b="1" dirty="0" err="1"/>
              <a:t>wifi</a:t>
            </a:r>
            <a:r>
              <a:rPr lang="en-US" sz="2400" b="1" dirty="0"/>
              <a:t>, </a:t>
            </a:r>
          </a:p>
          <a:p>
            <a:pPr algn="ctr"/>
            <a:r>
              <a:rPr lang="en-US" sz="2400" b="1" dirty="0"/>
              <a:t>programmed in Python, </a:t>
            </a:r>
          </a:p>
          <a:p>
            <a:pPr algn="ctr"/>
            <a:r>
              <a:rPr lang="en-US" sz="2400" b="1" dirty="0"/>
              <a:t>transmitting to Internet</a:t>
            </a:r>
          </a:p>
        </p:txBody>
      </p:sp>
      <p:sp>
        <p:nvSpPr>
          <p:cNvPr id="9" name="TextBox 8">
            <a:extLst>
              <a:ext uri="{FF2B5EF4-FFF2-40B4-BE49-F238E27FC236}">
                <a16:creationId xmlns:a16="http://schemas.microsoft.com/office/drawing/2014/main" id="{99CF022C-370E-4E77-91F0-4F50F7D2C7A2}"/>
              </a:ext>
            </a:extLst>
          </p:cNvPr>
          <p:cNvSpPr txBox="1"/>
          <p:nvPr/>
        </p:nvSpPr>
        <p:spPr>
          <a:xfrm>
            <a:off x="5134145" y="6022820"/>
            <a:ext cx="3069366" cy="523220"/>
          </a:xfrm>
          <a:prstGeom prst="rect">
            <a:avLst/>
          </a:prstGeom>
          <a:noFill/>
        </p:spPr>
        <p:txBody>
          <a:bodyPr wrap="none" rtlCol="0">
            <a:spAutoFit/>
          </a:bodyPr>
          <a:lstStyle/>
          <a:p>
            <a:r>
              <a:rPr lang="en-US" sz="2800" b="1" dirty="0"/>
              <a:t>Lithium-ion battery</a:t>
            </a:r>
          </a:p>
        </p:txBody>
      </p:sp>
      <p:cxnSp>
        <p:nvCxnSpPr>
          <p:cNvPr id="11" name="Straight Arrow Connector 10">
            <a:extLst>
              <a:ext uri="{FF2B5EF4-FFF2-40B4-BE49-F238E27FC236}">
                <a16:creationId xmlns:a16="http://schemas.microsoft.com/office/drawing/2014/main" id="{1735E509-D2E3-43E1-9D31-6BFCBA7E99A8}"/>
              </a:ext>
            </a:extLst>
          </p:cNvPr>
          <p:cNvCxnSpPr>
            <a:cxnSpLocks/>
          </p:cNvCxnSpPr>
          <p:nvPr/>
        </p:nvCxnSpPr>
        <p:spPr>
          <a:xfrm>
            <a:off x="1628931" y="2673465"/>
            <a:ext cx="2397413" cy="244730"/>
          </a:xfrm>
          <a:prstGeom prst="straightConnector1">
            <a:avLst/>
          </a:prstGeom>
          <a:ln w="698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41804E5-840D-4716-8A00-F34FE268324A}"/>
              </a:ext>
            </a:extLst>
          </p:cNvPr>
          <p:cNvCxnSpPr>
            <a:cxnSpLocks/>
            <a:stCxn id="7" idx="2"/>
          </p:cNvCxnSpPr>
          <p:nvPr/>
        </p:nvCxnSpPr>
        <p:spPr>
          <a:xfrm flipH="1">
            <a:off x="5732247" y="2069448"/>
            <a:ext cx="1644393" cy="1225147"/>
          </a:xfrm>
          <a:prstGeom prst="straightConnector1">
            <a:avLst/>
          </a:prstGeom>
          <a:ln w="666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1EB68A-98A4-4EBA-8B2B-F720454D86ED}"/>
              </a:ext>
            </a:extLst>
          </p:cNvPr>
          <p:cNvCxnSpPr>
            <a:cxnSpLocks/>
            <a:stCxn id="9" idx="0"/>
          </p:cNvCxnSpPr>
          <p:nvPr/>
        </p:nvCxnSpPr>
        <p:spPr>
          <a:xfrm flipH="1" flipV="1">
            <a:off x="6096000" y="4071239"/>
            <a:ext cx="572828" cy="1951581"/>
          </a:xfrm>
          <a:prstGeom prst="straightConnector1">
            <a:avLst/>
          </a:prstGeom>
          <a:ln w="698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29EC14A-5D11-41C8-BDDB-BA466BF79A5E}"/>
              </a:ext>
            </a:extLst>
          </p:cNvPr>
          <p:cNvCxnSpPr>
            <a:cxnSpLocks/>
            <a:stCxn id="8" idx="1"/>
          </p:cNvCxnSpPr>
          <p:nvPr/>
        </p:nvCxnSpPr>
        <p:spPr>
          <a:xfrm flipH="1">
            <a:off x="7376640" y="3408276"/>
            <a:ext cx="2283198" cy="662963"/>
          </a:xfrm>
          <a:prstGeom prst="straightConnector1">
            <a:avLst/>
          </a:prstGeom>
          <a:ln w="666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F5E1BF4-8F82-4565-97CF-A5B3F8948F53}"/>
              </a:ext>
            </a:extLst>
          </p:cNvPr>
          <p:cNvCxnSpPr>
            <a:cxnSpLocks/>
            <a:stCxn id="23" idx="1"/>
          </p:cNvCxnSpPr>
          <p:nvPr/>
        </p:nvCxnSpPr>
        <p:spPr>
          <a:xfrm flipV="1">
            <a:off x="2104999" y="3440160"/>
            <a:ext cx="2258453" cy="432823"/>
          </a:xfrm>
          <a:prstGeom prst="straightConnector1">
            <a:avLst/>
          </a:prstGeom>
          <a:ln w="698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235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F36A-4588-4E87-8D71-CEE6F9C0FFFA}"/>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1B7AF1-398E-466B-BD86-B1E26AF99922}"/>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US" sz="2400" dirty="0"/>
              <a:t>Site objectives and background (Pacenka)</a:t>
            </a:r>
          </a:p>
          <a:p>
            <a:pPr marL="514350" indent="-514350">
              <a:buAutoNum type="arabicPeriod"/>
            </a:pPr>
            <a:r>
              <a:rPr lang="en-US" sz="2400" dirty="0"/>
              <a:t>Data collection (Pacenka)</a:t>
            </a:r>
          </a:p>
          <a:p>
            <a:pPr marL="514350" indent="-514350">
              <a:buAutoNum type="arabicPeriod"/>
            </a:pPr>
            <a:r>
              <a:rPr lang="en-US" sz="2400" dirty="0"/>
              <a:t>Glyphosate in runoff (Emma)</a:t>
            </a:r>
          </a:p>
          <a:p>
            <a:pPr marL="514350" indent="-514350">
              <a:buAutoNum type="arabicPeriod"/>
            </a:pPr>
            <a:r>
              <a:rPr lang="en-US" sz="2400" dirty="0"/>
              <a:t>Chloride and conductance in runoff (Emma)</a:t>
            </a:r>
          </a:p>
          <a:p>
            <a:pPr marL="514350" indent="-514350">
              <a:buAutoNum type="arabicPeriod"/>
            </a:pPr>
            <a:r>
              <a:rPr lang="en-US" sz="2400" dirty="0">
                <a:highlight>
                  <a:srgbClr val="00FF00"/>
                </a:highlight>
              </a:rPr>
              <a:t>Next </a:t>
            </a:r>
            <a:r>
              <a:rPr lang="en-US" sz="2400" dirty="0"/>
              <a:t>(Pacenka)</a:t>
            </a:r>
          </a:p>
          <a:p>
            <a:pPr marL="0" indent="0">
              <a:buNone/>
            </a:pPr>
            <a:r>
              <a:rPr lang="en-US" sz="2400" dirty="0"/>
              <a:t>      Questions?</a:t>
            </a:r>
          </a:p>
        </p:txBody>
      </p:sp>
      <p:pic>
        <p:nvPicPr>
          <p:cNvPr id="5" name="Picture 4">
            <a:extLst>
              <a:ext uri="{FF2B5EF4-FFF2-40B4-BE49-F238E27FC236}">
                <a16:creationId xmlns:a16="http://schemas.microsoft.com/office/drawing/2014/main" id="{29643E29-4785-4B7E-88A8-A560198302DA}"/>
              </a:ext>
            </a:extLst>
          </p:cNvPr>
          <p:cNvPicPr>
            <a:picLocks noChangeAspect="1"/>
          </p:cNvPicPr>
          <p:nvPr/>
        </p:nvPicPr>
        <p:blipFill rotWithShape="1">
          <a:blip r:embed="rId2"/>
          <a:srcRect l="1595" r="73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0766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F68C9-6FD6-4BF1-91D2-F6F4DC56DE05}"/>
              </a:ext>
            </a:extLst>
          </p:cNvPr>
          <p:cNvSpPr>
            <a:spLocks noGrp="1"/>
          </p:cNvSpPr>
          <p:nvPr>
            <p:ph type="title"/>
          </p:nvPr>
        </p:nvSpPr>
        <p:spPr/>
        <p:txBody>
          <a:bodyPr/>
          <a:lstStyle/>
          <a:p>
            <a:r>
              <a:rPr lang="en-US" dirty="0"/>
              <a:t>Next</a:t>
            </a:r>
          </a:p>
        </p:txBody>
      </p:sp>
      <p:sp>
        <p:nvSpPr>
          <p:cNvPr id="3" name="Content Placeholder 2">
            <a:extLst>
              <a:ext uri="{FF2B5EF4-FFF2-40B4-BE49-F238E27FC236}">
                <a16:creationId xmlns:a16="http://schemas.microsoft.com/office/drawing/2014/main" id="{783D8BAA-BB57-441F-A41B-AA0C801347D7}"/>
              </a:ext>
            </a:extLst>
          </p:cNvPr>
          <p:cNvSpPr>
            <a:spLocks noGrp="1"/>
          </p:cNvSpPr>
          <p:nvPr>
            <p:ph idx="1"/>
          </p:nvPr>
        </p:nvSpPr>
        <p:spPr/>
        <p:txBody>
          <a:bodyPr>
            <a:normAutofit lnSpcReduction="10000"/>
          </a:bodyPr>
          <a:lstStyle/>
          <a:p>
            <a:pPr marL="0" indent="0">
              <a:buNone/>
            </a:pPr>
            <a:r>
              <a:rPr lang="en-US" dirty="0"/>
              <a:t>(Just completed: 2020 harvest)</a:t>
            </a:r>
            <a:br>
              <a:rPr lang="en-US" dirty="0"/>
            </a:br>
            <a:endParaRPr lang="en-US" dirty="0"/>
          </a:p>
          <a:p>
            <a:r>
              <a:rPr lang="en-US" dirty="0"/>
              <a:t>Journal paper: self organizing hydrology (Naaran and Tammo)</a:t>
            </a:r>
          </a:p>
          <a:p>
            <a:r>
              <a:rPr lang="en-US" dirty="0"/>
              <a:t>Journal paper: chloride and specific conductance as tracers to help understand glyphosate movement (Emma)</a:t>
            </a:r>
          </a:p>
          <a:p>
            <a:r>
              <a:rPr lang="en-US" dirty="0"/>
              <a:t>Journal paper: glyphosate transport modeling (Naaran, Tammo, and Brian?)</a:t>
            </a:r>
            <a:br>
              <a:rPr lang="en-US" dirty="0"/>
            </a:br>
            <a:endParaRPr lang="en-US" dirty="0"/>
          </a:p>
          <a:p>
            <a:r>
              <a:rPr lang="en-US" dirty="0"/>
              <a:t>Internet transmissions of specific conductance, soil moisture, and soil moisture tension</a:t>
            </a:r>
          </a:p>
          <a:p>
            <a:endParaRPr lang="en-US" dirty="0"/>
          </a:p>
          <a:p>
            <a:pPr marL="0" indent="0">
              <a:buNone/>
            </a:pPr>
            <a:endParaRPr lang="en-US" dirty="0"/>
          </a:p>
        </p:txBody>
      </p:sp>
    </p:spTree>
    <p:extLst>
      <p:ext uri="{BB962C8B-B14F-4D97-AF65-F5344CB8AC3E}">
        <p14:creationId xmlns:p14="http://schemas.microsoft.com/office/powerpoint/2010/main" val="3356238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F457EFEA-FB45-443D-B073-7FCEA972ECBA}"/>
              </a:ext>
            </a:extLst>
          </p:cNvPr>
          <p:cNvSpPr/>
          <p:nvPr/>
        </p:nvSpPr>
        <p:spPr>
          <a:xfrm>
            <a:off x="317500" y="1024466"/>
            <a:ext cx="11582400" cy="572275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Funding</a:t>
            </a:r>
            <a:r>
              <a:rPr lang="en-US" sz="2177" dirty="0">
                <a:solidFill>
                  <a:schemeClr val="tx2">
                    <a:lumMod val="40000"/>
                    <a:lumOff val="60000"/>
                  </a:schemeClr>
                </a:solidFill>
                <a:effectLst>
                  <a:outerShdw dist="17961" dir="2700000">
                    <a:scrgbClr r="0" g="0" b="0"/>
                  </a:outerShdw>
                </a:effectLst>
                <a:latin typeface="Arial" pitchFamily="18"/>
                <a:ea typeface="Bitstream Vera Sans" pitchFamily="2"/>
                <a:cs typeface="Bitstream Vera Sans" pitchFamily="2"/>
              </a:rPr>
              <a:t>:</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USDA, NYS DEC, Atkinson Center</a:t>
            </a: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Cornell Principals</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a:t>
            </a:r>
            <a:r>
              <a:rPr lang="en-US" sz="2177" dirty="0">
                <a:solidFill>
                  <a:srgbClr val="C00000"/>
                </a:solidFill>
                <a:effectLst>
                  <a:outerShdw dist="17961" dir="2700000">
                    <a:scrgbClr r="0" g="0" b="0"/>
                  </a:outerShdw>
                </a:effectLst>
                <a:latin typeface="Arial" pitchFamily="18"/>
                <a:ea typeface="Bitstream Vera Sans" pitchFamily="2"/>
                <a:cs typeface="Bitstream Vera Sans" pitchFamily="2"/>
              </a:rPr>
              <a:t>Brian Richards, Tammo Steenhuis</a:t>
            </a: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Federal Analytical Cooperators</a:t>
            </a:r>
            <a:r>
              <a:rPr lang="en-US" sz="2177" dirty="0">
                <a:solidFill>
                  <a:schemeClr val="tx2">
                    <a:lumMod val="40000"/>
                    <a:lumOff val="60000"/>
                  </a:schemeClr>
                </a:solidFill>
                <a:effectLst>
                  <a:outerShdw dist="17961" dir="2700000">
                    <a:scrgbClr r="0" g="0" b="0"/>
                  </a:outerShdw>
                </a:effectLst>
                <a:latin typeface="Arial" pitchFamily="18"/>
                <a:ea typeface="Bitstream Vera Sans" pitchFamily="2"/>
                <a:cs typeface="Bitstream Vera Sans" pitchFamily="2"/>
              </a:rPr>
              <a:t>:</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US Geological Survey, Organic Geochemistry Research Lab, Kansas: Mike Meyer, Julie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Dietze</a:t>
            </a:r>
            <a:endParaRPr lang="en-US" sz="2177" dirty="0">
              <a:solidFill>
                <a:srgbClr val="FFFFFF"/>
              </a:solidFill>
              <a:effectLst>
                <a:outerShdw dist="17961" dir="2700000">
                  <a:scrgbClr r="0" g="0" b="0"/>
                </a:outerShdw>
              </a:effectLst>
              <a:latin typeface="Arial" pitchFamily="18"/>
              <a:ea typeface="Bitstream Vera Sans" pitchFamily="2"/>
              <a:cs typeface="Bitstream Vera Sans" pitchFamily="2"/>
            </a:endParaRP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NYSDEC Analytical Cooperators</a:t>
            </a:r>
            <a:r>
              <a:rPr lang="en-US" sz="2177" dirty="0">
                <a:solidFill>
                  <a:schemeClr val="tx2">
                    <a:lumMod val="40000"/>
                    <a:lumOff val="60000"/>
                  </a:schemeClr>
                </a:solidFill>
                <a:effectLst>
                  <a:outerShdw dist="17961" dir="2700000">
                    <a:scrgbClr r="0" g="0" b="0"/>
                  </a:outerShdw>
                </a:effectLst>
                <a:latin typeface="Arial" pitchFamily="18"/>
                <a:ea typeface="Bitstream Vera Sans" pitchFamily="2"/>
                <a:cs typeface="Bitstream Vera Sans" pitchFamily="2"/>
              </a:rPr>
              <a:t>: </a:t>
            </a:r>
            <a:r>
              <a:rPr lang="en-US" sz="2177" dirty="0">
                <a:solidFill>
                  <a:schemeClr val="bg2"/>
                </a:solidFill>
                <a:effectLst>
                  <a:outerShdw dist="17961" dir="2700000">
                    <a:scrgbClr r="0" g="0" b="0"/>
                  </a:outerShdw>
                </a:effectLst>
                <a:latin typeface="Arial" pitchFamily="18"/>
                <a:ea typeface="Bitstream Vera Sans" pitchFamily="2"/>
                <a:cs typeface="Bitstream Vera Sans" pitchFamily="2"/>
              </a:rPr>
              <a:t>Pete Furdyna, Christine Van Patten</a:t>
            </a: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Cornell Cooperators, Plant Breeding</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Julie Hansen, Ryan Crawford, Jamie Crawford</a:t>
            </a: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Cornell field operations</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Timothy Dodge, William Huizinga, Robert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Deubler</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Gene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Sczepanski</a:t>
            </a:r>
            <a:endParaRPr lang="en-US" sz="2177" dirty="0">
              <a:solidFill>
                <a:srgbClr val="FFFFFF"/>
              </a:solidFill>
              <a:effectLst>
                <a:outerShdw dist="17961" dir="2700000">
                  <a:scrgbClr r="0" g="0" b="0"/>
                </a:outerShdw>
              </a:effectLst>
              <a:latin typeface="Arial" pitchFamily="18"/>
              <a:ea typeface="Bitstream Vera Sans" pitchFamily="2"/>
              <a:cs typeface="Bitstream Vera Sans" pitchFamily="2"/>
            </a:endParaRP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Cornell Analytical Cooperators, BEE</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Ludmilla Aristilde, Matthew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Kukurugya</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Fanny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Okaikue-Woodi</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Zoe Maisel, Reid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Balkind</a:t>
            </a:r>
            <a:endParaRPr lang="en-US" sz="2177" dirty="0">
              <a:solidFill>
                <a:srgbClr val="FFFFFF"/>
              </a:solidFill>
              <a:effectLst>
                <a:outerShdw dist="17961" dir="2700000">
                  <a:scrgbClr r="0" g="0" b="0"/>
                </a:outerShdw>
              </a:effectLst>
              <a:latin typeface="Arial" pitchFamily="18"/>
              <a:ea typeface="Bitstream Vera Sans" pitchFamily="2"/>
              <a:cs typeface="Bitstream Vera Sans" pitchFamily="2"/>
            </a:endParaRP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Cornell students</a:t>
            </a:r>
            <a:r>
              <a:rPr lang="en-US" sz="2177" dirty="0">
                <a:solidFill>
                  <a:srgbClr val="A5A5E9"/>
                </a:solidFill>
                <a:effectLst>
                  <a:outerShdw dist="17961" dir="2700000">
                    <a:scrgbClr r="0" g="0" b="0"/>
                  </a:outerShdw>
                </a:effectLst>
                <a:latin typeface="Arial" pitchFamily="18"/>
                <a:ea typeface="Bitstream Vera Sans" pitchFamily="2"/>
                <a:cs typeface="Bitstream Vera Sans" pitchFamily="2"/>
              </a:rPr>
              <a:t>: </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Emma Payne, Cara Smith, Kayleigh Furth, Benjamin Lee, Christian Guzman, Tigist Tebebu, Haimanote Bayabil, Abeyou Wale, Karin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Teuffer</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Luam Azmera, Bahareh Hassanpour,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Dessalegn</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Dagnew</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Adugnaw</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Akale</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Fasikaw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Zimale</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Zain Z. </a:t>
            </a:r>
            <a:r>
              <a:rPr lang="en-US" sz="2177" dirty="0" err="1">
                <a:solidFill>
                  <a:srgbClr val="FFFFFF"/>
                </a:solidFill>
                <a:effectLst>
                  <a:outerShdw dist="17961" dir="2700000">
                    <a:scrgbClr r="0" g="0" b="0"/>
                  </a:outerShdw>
                </a:effectLst>
                <a:latin typeface="Arial" pitchFamily="18"/>
                <a:ea typeface="Bitstream Vera Sans" pitchFamily="2"/>
                <a:cs typeface="Bitstream Vera Sans" pitchFamily="2"/>
              </a:rPr>
              <a:t>Azziano</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(visitor), Cedric W. Mason, Roger Serrano (visitor)</a:t>
            </a:r>
          </a:p>
          <a:p>
            <a:pPr defTabSz="829544">
              <a:spcBef>
                <a:spcPts val="589"/>
              </a:spcBef>
              <a:buSzPts val="2672"/>
              <a:buBlip>
                <a:blip r:embed="rId2"/>
              </a:buBlip>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pPr>
            <a:r>
              <a:rPr lang="en-US" sz="2177" dirty="0">
                <a:effectLst>
                  <a:outerShdw dist="17961" dir="2700000">
                    <a:scrgbClr r="0" g="0" b="0"/>
                  </a:outerShdw>
                </a:effectLst>
                <a:latin typeface="Arial" pitchFamily="18"/>
                <a:ea typeface="Bitstream Vera Sans" pitchFamily="2"/>
                <a:cs typeface="Bitstream Vera Sans" pitchFamily="2"/>
              </a:rPr>
              <a:t>Cornell BEE staff</a:t>
            </a:r>
            <a:r>
              <a:rPr lang="en-US" sz="2177" dirty="0">
                <a:solidFill>
                  <a:srgbClr val="FFFFFF"/>
                </a:solidFill>
                <a:effectLst>
                  <a:outerShdw dist="17961" dir="2700000">
                    <a:scrgbClr r="0" g="0" b="0"/>
                  </a:outerShdw>
                </a:effectLst>
                <a:latin typeface="Arial" pitchFamily="18"/>
                <a:ea typeface="Bitstream Vera Sans" pitchFamily="2"/>
                <a:cs typeface="Bitstream Vera Sans" pitchFamily="2"/>
              </a:rPr>
              <a:t>: Cathelijne Stoof, Steve Pacenka, Ani Schatz, Naaran Brindt, Shree Giri </a:t>
            </a:r>
          </a:p>
        </p:txBody>
      </p:sp>
      <p:sp>
        <p:nvSpPr>
          <p:cNvPr id="13" name="TextBox 12">
            <a:extLst>
              <a:ext uri="{FF2B5EF4-FFF2-40B4-BE49-F238E27FC236}">
                <a16:creationId xmlns:a16="http://schemas.microsoft.com/office/drawing/2014/main" id="{8477C347-3189-438A-975D-83266A378528}"/>
              </a:ext>
            </a:extLst>
          </p:cNvPr>
          <p:cNvSpPr txBox="1"/>
          <p:nvPr/>
        </p:nvSpPr>
        <p:spPr>
          <a:xfrm>
            <a:off x="2667000" y="207991"/>
            <a:ext cx="6096000" cy="650819"/>
          </a:xfrm>
          <a:prstGeom prst="rect">
            <a:avLst/>
          </a:prstGeom>
          <a:noFill/>
        </p:spPr>
        <p:txBody>
          <a:bodyPr wrap="square">
            <a:spAutoFit/>
          </a:bodyPr>
          <a:lstStyle/>
          <a:p>
            <a:pPr marL="0" marR="0" lvl="0" indent="0" algn="ctr" defTabSz="829544" rtl="0" eaLnBrk="1" fontAlgn="auto" latinLnBrk="0" hangingPunct="1">
              <a:lnSpc>
                <a:spcPct val="100000"/>
              </a:lnSpc>
              <a:spcBef>
                <a:spcPts val="0"/>
              </a:spcBef>
              <a:spcAft>
                <a:spcPts val="0"/>
              </a:spcAft>
              <a:buClrTx/>
              <a:buSzTx/>
              <a:buFontTx/>
              <a:buNone/>
              <a:tabLst>
                <a:tab pos="0" algn="l"/>
                <a:tab pos="414772" algn="l"/>
                <a:tab pos="829544" algn="l"/>
                <a:tab pos="1244315" algn="l"/>
                <a:tab pos="1659087" algn="l"/>
                <a:tab pos="2073859" algn="l"/>
                <a:tab pos="2488630" algn="l"/>
                <a:tab pos="2903403" algn="l"/>
                <a:tab pos="3318175" algn="l"/>
                <a:tab pos="3732947" algn="l"/>
                <a:tab pos="4147718" algn="l"/>
                <a:tab pos="4562490" algn="l"/>
                <a:tab pos="4977261" algn="l"/>
                <a:tab pos="5392034" algn="l"/>
                <a:tab pos="5806805" algn="l"/>
                <a:tab pos="6221578" algn="l"/>
                <a:tab pos="6636349" algn="l"/>
                <a:tab pos="7051121" algn="l"/>
                <a:tab pos="7465893" algn="l"/>
                <a:tab pos="7880665" algn="l"/>
                <a:tab pos="8295437" algn="l"/>
              </a:tabLst>
              <a:defRPr/>
            </a:pPr>
            <a:r>
              <a:rPr kumimoji="0" lang="en-US" sz="3629" b="0" i="0" u="none" strike="noStrike" kern="1200" cap="none" spc="0" normalizeH="0" baseline="0" noProof="0" dirty="0">
                <a:ln>
                  <a:noFill/>
                </a:ln>
                <a:solidFill>
                  <a:prstClr val="black"/>
                </a:solidFill>
                <a:effectLst>
                  <a:outerShdw dist="17961" dir="2700000">
                    <a:scrgbClr r="0" g="0" b="0"/>
                  </a:outerShdw>
                </a:effectLst>
                <a:uLnTx/>
                <a:uFillTx/>
                <a:latin typeface="Arial" pitchFamily="18"/>
                <a:ea typeface="Bitstream Vera Sans" pitchFamily="2"/>
                <a:cs typeface="Bitstream Vera Sans" pitchFamily="2"/>
              </a:rPr>
              <a:t>Thanks to</a:t>
            </a:r>
          </a:p>
        </p:txBody>
      </p:sp>
    </p:spTree>
    <p:extLst>
      <p:ext uri="{BB962C8B-B14F-4D97-AF65-F5344CB8AC3E}">
        <p14:creationId xmlns:p14="http://schemas.microsoft.com/office/powerpoint/2010/main" val="2070381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F36A-4588-4E87-8D71-CEE6F9C0FFFA}"/>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1B7AF1-398E-466B-BD86-B1E26AF99922}"/>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US" sz="2400" dirty="0">
                <a:highlight>
                  <a:srgbClr val="00FF00"/>
                </a:highlight>
              </a:rPr>
              <a:t>Site objectives and background </a:t>
            </a:r>
            <a:r>
              <a:rPr lang="en-US" sz="2400" dirty="0"/>
              <a:t>(Pacenka)</a:t>
            </a:r>
          </a:p>
          <a:p>
            <a:pPr marL="514350" indent="-514350">
              <a:buAutoNum type="arabicPeriod"/>
            </a:pPr>
            <a:r>
              <a:rPr lang="en-US" sz="2400" dirty="0"/>
              <a:t>Data collection (Pacenka)</a:t>
            </a:r>
          </a:p>
          <a:p>
            <a:pPr marL="514350" indent="-514350">
              <a:buAutoNum type="arabicPeriod"/>
            </a:pPr>
            <a:r>
              <a:rPr lang="en-US" sz="2400" dirty="0"/>
              <a:t>Glyphosate in runoff (Emma)</a:t>
            </a:r>
          </a:p>
          <a:p>
            <a:pPr marL="514350" indent="-514350">
              <a:buAutoNum type="arabicPeriod"/>
            </a:pPr>
            <a:r>
              <a:rPr lang="en-US" sz="2400" dirty="0"/>
              <a:t>Chloride and conductance in runoff (Emma)</a:t>
            </a:r>
          </a:p>
          <a:p>
            <a:pPr marL="514350" indent="-514350">
              <a:buAutoNum type="arabicPeriod"/>
            </a:pPr>
            <a:r>
              <a:rPr lang="en-US" sz="2400" dirty="0"/>
              <a:t>Next (Pacenka)</a:t>
            </a:r>
          </a:p>
          <a:p>
            <a:pPr marL="0" indent="0">
              <a:buNone/>
            </a:pPr>
            <a:r>
              <a:rPr lang="en-US" sz="2400" dirty="0"/>
              <a:t>      Questions?</a:t>
            </a:r>
          </a:p>
        </p:txBody>
      </p:sp>
      <p:pic>
        <p:nvPicPr>
          <p:cNvPr id="5" name="Picture 4">
            <a:extLst>
              <a:ext uri="{FF2B5EF4-FFF2-40B4-BE49-F238E27FC236}">
                <a16:creationId xmlns:a16="http://schemas.microsoft.com/office/drawing/2014/main" id="{29643E29-4785-4B7E-88A8-A560198302DA}"/>
              </a:ext>
            </a:extLst>
          </p:cNvPr>
          <p:cNvPicPr>
            <a:picLocks noChangeAspect="1"/>
          </p:cNvPicPr>
          <p:nvPr/>
        </p:nvPicPr>
        <p:blipFill rotWithShape="1">
          <a:blip r:embed="rId2"/>
          <a:srcRect l="1595" r="73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5568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663" y="365125"/>
            <a:ext cx="11672674" cy="6332062"/>
          </a:xfrm>
          <a:prstGeom prst="rect">
            <a:avLst/>
          </a:prstGeom>
        </p:spPr>
      </p:pic>
      <p:sp>
        <p:nvSpPr>
          <p:cNvPr id="2" name="Title 1"/>
          <p:cNvSpPr>
            <a:spLocks noGrp="1"/>
          </p:cNvSpPr>
          <p:nvPr>
            <p:ph type="title"/>
          </p:nvPr>
        </p:nvSpPr>
        <p:spPr>
          <a:xfrm>
            <a:off x="259663" y="175310"/>
            <a:ext cx="10515600" cy="1325563"/>
          </a:xfrm>
        </p:spPr>
        <p:txBody>
          <a:bodyPr/>
          <a:lstStyle/>
          <a:p>
            <a:r>
              <a:rPr lang="en-US" b="1" dirty="0">
                <a:latin typeface="+mn-lt"/>
              </a:rPr>
              <a:t>Glyphosate research sites 2020</a:t>
            </a:r>
          </a:p>
        </p:txBody>
      </p:sp>
      <p:sp>
        <p:nvSpPr>
          <p:cNvPr id="5" name="TextBox 4"/>
          <p:cNvSpPr txBox="1"/>
          <p:nvPr/>
        </p:nvSpPr>
        <p:spPr>
          <a:xfrm>
            <a:off x="8273315" y="1690688"/>
            <a:ext cx="2038763" cy="523220"/>
          </a:xfrm>
          <a:prstGeom prst="rect">
            <a:avLst/>
          </a:prstGeom>
          <a:noFill/>
        </p:spPr>
        <p:txBody>
          <a:bodyPr wrap="none" rtlCol="0">
            <a:spAutoFit/>
          </a:bodyPr>
          <a:lstStyle/>
          <a:p>
            <a:r>
              <a:rPr lang="en-US" sz="2800" b="1" dirty="0">
                <a:solidFill>
                  <a:srgbClr val="002060"/>
                </a:solidFill>
              </a:rPr>
              <a:t>CRC (S1) site</a:t>
            </a:r>
          </a:p>
        </p:txBody>
      </p:sp>
      <p:sp>
        <p:nvSpPr>
          <p:cNvPr id="6" name="TextBox 5"/>
          <p:cNvSpPr txBox="1"/>
          <p:nvPr/>
        </p:nvSpPr>
        <p:spPr>
          <a:xfrm>
            <a:off x="811855" y="5500546"/>
            <a:ext cx="3273397" cy="523220"/>
          </a:xfrm>
          <a:prstGeom prst="rect">
            <a:avLst/>
          </a:prstGeom>
          <a:noFill/>
        </p:spPr>
        <p:txBody>
          <a:bodyPr wrap="none" rtlCol="0">
            <a:spAutoFit/>
          </a:bodyPr>
          <a:lstStyle/>
          <a:p>
            <a:r>
              <a:rPr lang="en-US" sz="2800" b="1" dirty="0">
                <a:solidFill>
                  <a:srgbClr val="002060"/>
                </a:solidFill>
              </a:rPr>
              <a:t>Freese Road (S5) site</a:t>
            </a:r>
          </a:p>
        </p:txBody>
      </p:sp>
    </p:spTree>
    <p:extLst>
      <p:ext uri="{BB962C8B-B14F-4D97-AF65-F5344CB8AC3E}">
        <p14:creationId xmlns:p14="http://schemas.microsoft.com/office/powerpoint/2010/main" val="4053151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graphicFrame>
        <p:nvGraphicFramePr>
          <p:cNvPr id="10" name="Table 11">
            <a:extLst>
              <a:ext uri="{FF2B5EF4-FFF2-40B4-BE49-F238E27FC236}">
                <a16:creationId xmlns:a16="http://schemas.microsoft.com/office/drawing/2014/main" id="{DBF8AEE2-879C-4817-9355-669EF1AC4712}"/>
              </a:ext>
            </a:extLst>
          </p:cNvPr>
          <p:cNvGraphicFramePr>
            <a:graphicFrameLocks noGrp="1"/>
          </p:cNvGraphicFramePr>
          <p:nvPr>
            <p:extLst>
              <p:ext uri="{D42A27DB-BD31-4B8C-83A1-F6EECF244321}">
                <p14:modId xmlns:p14="http://schemas.microsoft.com/office/powerpoint/2010/main" val="1215465125"/>
              </p:ext>
            </p:extLst>
          </p:nvPr>
        </p:nvGraphicFramePr>
        <p:xfrm>
          <a:off x="616748" y="1333166"/>
          <a:ext cx="10737054" cy="5356955"/>
        </p:xfrm>
        <a:graphic>
          <a:graphicData uri="http://schemas.openxmlformats.org/drawingml/2006/table">
            <a:tbl>
              <a:tblPr firstRow="1" bandRow="1">
                <a:tableStyleId>{5C22544A-7EE6-4342-B048-85BDC9FD1C3A}</a:tableStyleId>
              </a:tblPr>
              <a:tblGrid>
                <a:gridCol w="1789509">
                  <a:extLst>
                    <a:ext uri="{9D8B030D-6E8A-4147-A177-3AD203B41FA5}">
                      <a16:colId xmlns:a16="http://schemas.microsoft.com/office/drawing/2014/main" val="1171780187"/>
                    </a:ext>
                  </a:extLst>
                </a:gridCol>
                <a:gridCol w="1789509">
                  <a:extLst>
                    <a:ext uri="{9D8B030D-6E8A-4147-A177-3AD203B41FA5}">
                      <a16:colId xmlns:a16="http://schemas.microsoft.com/office/drawing/2014/main" val="2194390316"/>
                    </a:ext>
                  </a:extLst>
                </a:gridCol>
                <a:gridCol w="1789509">
                  <a:extLst>
                    <a:ext uri="{9D8B030D-6E8A-4147-A177-3AD203B41FA5}">
                      <a16:colId xmlns:a16="http://schemas.microsoft.com/office/drawing/2014/main" val="1789373991"/>
                    </a:ext>
                  </a:extLst>
                </a:gridCol>
                <a:gridCol w="1789509">
                  <a:extLst>
                    <a:ext uri="{9D8B030D-6E8A-4147-A177-3AD203B41FA5}">
                      <a16:colId xmlns:a16="http://schemas.microsoft.com/office/drawing/2014/main" val="3372408980"/>
                    </a:ext>
                  </a:extLst>
                </a:gridCol>
                <a:gridCol w="1789509">
                  <a:extLst>
                    <a:ext uri="{9D8B030D-6E8A-4147-A177-3AD203B41FA5}">
                      <a16:colId xmlns:a16="http://schemas.microsoft.com/office/drawing/2014/main" val="1391334490"/>
                    </a:ext>
                  </a:extLst>
                </a:gridCol>
                <a:gridCol w="1789509">
                  <a:extLst>
                    <a:ext uri="{9D8B030D-6E8A-4147-A177-3AD203B41FA5}">
                      <a16:colId xmlns:a16="http://schemas.microsoft.com/office/drawing/2014/main" val="2608908173"/>
                    </a:ext>
                  </a:extLst>
                </a:gridCol>
              </a:tblGrid>
              <a:tr h="5356955">
                <a:tc>
                  <a:txBody>
                    <a:bodyPr/>
                    <a:lstStyle/>
                    <a:p>
                      <a:r>
                        <a:rPr lang="en-US" dirty="0"/>
                        <a:t>Greenhouse gas emissions</a:t>
                      </a:r>
                    </a:p>
                    <a:p>
                      <a:endParaRPr lang="en-US" dirty="0"/>
                    </a:p>
                  </a:txBody>
                  <a:tcPr/>
                </a:tc>
                <a:tc>
                  <a:txBody>
                    <a:bodyPr/>
                    <a:lstStyle/>
                    <a:p>
                      <a:r>
                        <a:rPr lang="en-US" dirty="0"/>
                        <a:t>Grass yield on marginal land</a:t>
                      </a:r>
                    </a:p>
                  </a:txBody>
                  <a:tcPr/>
                </a:tc>
                <a:tc>
                  <a:txBody>
                    <a:bodyPr/>
                    <a:lstStyle/>
                    <a:p>
                      <a:r>
                        <a:rPr lang="en-US" dirty="0"/>
                        <a:t>Soil health changes</a:t>
                      </a:r>
                    </a:p>
                  </a:txBody>
                  <a:tcPr/>
                </a:tc>
                <a:tc>
                  <a:txBody>
                    <a:bodyPr/>
                    <a:lstStyle/>
                    <a:p>
                      <a:r>
                        <a:rPr lang="en-US" dirty="0"/>
                        <a:t>Glyphosate in runoff</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26624916"/>
                  </a:ext>
                </a:extLst>
              </a:tr>
            </a:tbl>
          </a:graphicData>
        </a:graphic>
      </p:graphicFrame>
      <p:sp>
        <p:nvSpPr>
          <p:cNvPr id="2" name="Title 1">
            <a:extLst>
              <a:ext uri="{FF2B5EF4-FFF2-40B4-BE49-F238E27FC236}">
                <a16:creationId xmlns:a16="http://schemas.microsoft.com/office/drawing/2014/main" id="{279E80DC-9611-48AE-A09D-481673D78A67}"/>
              </a:ext>
            </a:extLst>
          </p:cNvPr>
          <p:cNvSpPr>
            <a:spLocks noGrp="1"/>
          </p:cNvSpPr>
          <p:nvPr>
            <p:ph type="title"/>
          </p:nvPr>
        </p:nvSpPr>
        <p:spPr>
          <a:xfrm>
            <a:off x="838202" y="64555"/>
            <a:ext cx="10515600" cy="1325563"/>
          </a:xfrm>
        </p:spPr>
        <p:txBody>
          <a:bodyPr/>
          <a:lstStyle/>
          <a:p>
            <a:r>
              <a:rPr lang="en-US" dirty="0"/>
              <a:t>Eclectic research on abandoned farmland …</a:t>
            </a:r>
          </a:p>
        </p:txBody>
      </p:sp>
      <p:sp>
        <p:nvSpPr>
          <p:cNvPr id="9" name="Rectangle 8">
            <a:extLst>
              <a:ext uri="{FF2B5EF4-FFF2-40B4-BE49-F238E27FC236}">
                <a16:creationId xmlns:a16="http://schemas.microsoft.com/office/drawing/2014/main" id="{82AFF87E-F8A7-493E-8B02-5AF8E799F3AF}"/>
              </a:ext>
            </a:extLst>
          </p:cNvPr>
          <p:cNvSpPr/>
          <p:nvPr/>
        </p:nvSpPr>
        <p:spPr>
          <a:xfrm>
            <a:off x="9644486" y="2044714"/>
            <a:ext cx="1525055" cy="4331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Using a road salt plume to understand water and glyphosate and flux (pending)</a:t>
            </a:r>
          </a:p>
          <a:p>
            <a:pPr algn="ctr"/>
            <a:endParaRPr lang="en-US" dirty="0"/>
          </a:p>
          <a:p>
            <a:pPr algn="ctr"/>
            <a:r>
              <a:rPr lang="en-US" dirty="0"/>
              <a:t>(Emma)</a:t>
            </a:r>
          </a:p>
        </p:txBody>
      </p:sp>
      <p:sp>
        <p:nvSpPr>
          <p:cNvPr id="15" name="Rectangle 14">
            <a:extLst>
              <a:ext uri="{FF2B5EF4-FFF2-40B4-BE49-F238E27FC236}">
                <a16:creationId xmlns:a16="http://schemas.microsoft.com/office/drawing/2014/main" id="{1D92AF74-B0F7-42EE-879C-FDE449951AE4}"/>
              </a:ext>
            </a:extLst>
          </p:cNvPr>
          <p:cNvSpPr/>
          <p:nvPr/>
        </p:nvSpPr>
        <p:spPr>
          <a:xfrm>
            <a:off x="7867647" y="2044714"/>
            <a:ext cx="1592578" cy="4331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 organizing hydrology in shallow soils (pending)</a:t>
            </a:r>
          </a:p>
          <a:p>
            <a:pPr algn="ctr"/>
            <a:r>
              <a:rPr lang="en-US" dirty="0"/>
              <a:t>(Naaran and Tammo)</a:t>
            </a:r>
          </a:p>
        </p:txBody>
      </p:sp>
      <p:pic>
        <p:nvPicPr>
          <p:cNvPr id="4" name="Picture 3">
            <a:extLst>
              <a:ext uri="{FF2B5EF4-FFF2-40B4-BE49-F238E27FC236}">
                <a16:creationId xmlns:a16="http://schemas.microsoft.com/office/drawing/2014/main" id="{39D68F03-7140-4549-84FA-7CFFF339BD54}"/>
              </a:ext>
            </a:extLst>
          </p:cNvPr>
          <p:cNvPicPr>
            <a:picLocks noChangeAspect="1"/>
          </p:cNvPicPr>
          <p:nvPr/>
        </p:nvPicPr>
        <p:blipFill>
          <a:blip r:embed="rId3"/>
          <a:stretch>
            <a:fillRect/>
          </a:stretch>
        </p:blipFill>
        <p:spPr>
          <a:xfrm rot="16200000">
            <a:off x="4569349" y="3898481"/>
            <a:ext cx="4331971" cy="881977"/>
          </a:xfrm>
          <a:prstGeom prst="rect">
            <a:avLst/>
          </a:prstGeom>
        </p:spPr>
      </p:pic>
      <p:pic>
        <p:nvPicPr>
          <p:cNvPr id="6" name="Picture 5">
            <a:extLst>
              <a:ext uri="{FF2B5EF4-FFF2-40B4-BE49-F238E27FC236}">
                <a16:creationId xmlns:a16="http://schemas.microsoft.com/office/drawing/2014/main" id="{2655B247-6087-4748-A5F8-4B6245708712}"/>
              </a:ext>
            </a:extLst>
          </p:cNvPr>
          <p:cNvPicPr>
            <a:picLocks noChangeAspect="1"/>
          </p:cNvPicPr>
          <p:nvPr/>
        </p:nvPicPr>
        <p:blipFill>
          <a:blip r:embed="rId4"/>
          <a:stretch>
            <a:fillRect/>
          </a:stretch>
        </p:blipFill>
        <p:spPr>
          <a:xfrm rot="16200000">
            <a:off x="2912034" y="3530508"/>
            <a:ext cx="4254102" cy="1614612"/>
          </a:xfrm>
          <a:prstGeom prst="rect">
            <a:avLst/>
          </a:prstGeom>
        </p:spPr>
      </p:pic>
      <p:pic>
        <p:nvPicPr>
          <p:cNvPr id="17" name="Picture 16">
            <a:extLst>
              <a:ext uri="{FF2B5EF4-FFF2-40B4-BE49-F238E27FC236}">
                <a16:creationId xmlns:a16="http://schemas.microsoft.com/office/drawing/2014/main" id="{0BBF3E93-8950-4EA3-A01B-18A404B59391}"/>
              </a:ext>
            </a:extLst>
          </p:cNvPr>
          <p:cNvPicPr>
            <a:picLocks noChangeAspect="1"/>
          </p:cNvPicPr>
          <p:nvPr/>
        </p:nvPicPr>
        <p:blipFill>
          <a:blip r:embed="rId5"/>
          <a:stretch>
            <a:fillRect/>
          </a:stretch>
        </p:blipFill>
        <p:spPr>
          <a:xfrm rot="16200000">
            <a:off x="-568896" y="3569793"/>
            <a:ext cx="4138355" cy="1651790"/>
          </a:xfrm>
          <a:prstGeom prst="rect">
            <a:avLst/>
          </a:prstGeom>
        </p:spPr>
      </p:pic>
      <p:pic>
        <p:nvPicPr>
          <p:cNvPr id="20" name="Picture 19">
            <a:extLst>
              <a:ext uri="{FF2B5EF4-FFF2-40B4-BE49-F238E27FC236}">
                <a16:creationId xmlns:a16="http://schemas.microsoft.com/office/drawing/2014/main" id="{3CD63A09-B25B-46D6-BCA7-D47D63F7A26B}"/>
              </a:ext>
            </a:extLst>
          </p:cNvPr>
          <p:cNvPicPr>
            <a:picLocks noChangeAspect="1"/>
          </p:cNvPicPr>
          <p:nvPr/>
        </p:nvPicPr>
        <p:blipFill>
          <a:blip r:embed="rId6"/>
          <a:stretch>
            <a:fillRect/>
          </a:stretch>
        </p:blipFill>
        <p:spPr>
          <a:xfrm rot="16200000">
            <a:off x="1071223" y="3679786"/>
            <a:ext cx="4254101" cy="1316058"/>
          </a:xfrm>
          <a:prstGeom prst="rect">
            <a:avLst/>
          </a:prstGeom>
        </p:spPr>
      </p:pic>
      <p:pic>
        <p:nvPicPr>
          <p:cNvPr id="21" name="Picture 20">
            <a:extLst>
              <a:ext uri="{FF2B5EF4-FFF2-40B4-BE49-F238E27FC236}">
                <a16:creationId xmlns:a16="http://schemas.microsoft.com/office/drawing/2014/main" id="{2AFD909A-EDF4-4938-97CA-C79EC9221D6B}"/>
              </a:ext>
            </a:extLst>
          </p:cNvPr>
          <p:cNvPicPr>
            <a:picLocks noChangeAspect="1"/>
          </p:cNvPicPr>
          <p:nvPr/>
        </p:nvPicPr>
        <p:blipFill>
          <a:blip r:embed="rId7"/>
          <a:stretch>
            <a:fillRect/>
          </a:stretch>
        </p:blipFill>
        <p:spPr>
          <a:xfrm>
            <a:off x="10940184" y="222573"/>
            <a:ext cx="990738" cy="933580"/>
          </a:xfrm>
          <a:prstGeom prst="rect">
            <a:avLst/>
          </a:prstGeom>
        </p:spPr>
      </p:pic>
      <p:pic>
        <p:nvPicPr>
          <p:cNvPr id="22" name="Picture 21">
            <a:extLst>
              <a:ext uri="{FF2B5EF4-FFF2-40B4-BE49-F238E27FC236}">
                <a16:creationId xmlns:a16="http://schemas.microsoft.com/office/drawing/2014/main" id="{1CA4D963-11F9-45C6-9588-E6A73B441F99}"/>
              </a:ext>
            </a:extLst>
          </p:cNvPr>
          <p:cNvPicPr>
            <a:picLocks noChangeAspect="1"/>
          </p:cNvPicPr>
          <p:nvPr/>
        </p:nvPicPr>
        <p:blipFill>
          <a:blip r:embed="rId8"/>
          <a:stretch>
            <a:fillRect/>
          </a:stretch>
        </p:blipFill>
        <p:spPr>
          <a:xfrm>
            <a:off x="4906918" y="2210762"/>
            <a:ext cx="990738" cy="1028844"/>
          </a:xfrm>
          <a:prstGeom prst="rect">
            <a:avLst/>
          </a:prstGeom>
        </p:spPr>
      </p:pic>
      <p:pic>
        <p:nvPicPr>
          <p:cNvPr id="23" name="Picture 22">
            <a:extLst>
              <a:ext uri="{FF2B5EF4-FFF2-40B4-BE49-F238E27FC236}">
                <a16:creationId xmlns:a16="http://schemas.microsoft.com/office/drawing/2014/main" id="{53A6987C-1AD5-4D4E-BD5E-93EAA33D5543}"/>
              </a:ext>
            </a:extLst>
          </p:cNvPr>
          <p:cNvPicPr>
            <a:picLocks noChangeAspect="1"/>
          </p:cNvPicPr>
          <p:nvPr/>
        </p:nvPicPr>
        <p:blipFill>
          <a:blip r:embed="rId9"/>
          <a:stretch>
            <a:fillRect/>
          </a:stretch>
        </p:blipFill>
        <p:spPr>
          <a:xfrm>
            <a:off x="3156257" y="2819315"/>
            <a:ext cx="933580" cy="1219370"/>
          </a:xfrm>
          <a:prstGeom prst="rect">
            <a:avLst/>
          </a:prstGeom>
        </p:spPr>
      </p:pic>
      <p:pic>
        <p:nvPicPr>
          <p:cNvPr id="24" name="Picture 23">
            <a:extLst>
              <a:ext uri="{FF2B5EF4-FFF2-40B4-BE49-F238E27FC236}">
                <a16:creationId xmlns:a16="http://schemas.microsoft.com/office/drawing/2014/main" id="{6EAA7908-186C-478B-9A02-30F921A40EE6}"/>
              </a:ext>
            </a:extLst>
          </p:cNvPr>
          <p:cNvPicPr>
            <a:picLocks noChangeAspect="1"/>
          </p:cNvPicPr>
          <p:nvPr/>
        </p:nvPicPr>
        <p:blipFill>
          <a:blip r:embed="rId10"/>
          <a:stretch>
            <a:fillRect/>
          </a:stretch>
        </p:blipFill>
        <p:spPr>
          <a:xfrm>
            <a:off x="1334399" y="2326510"/>
            <a:ext cx="984131" cy="1325564"/>
          </a:xfrm>
          <a:prstGeom prst="rect">
            <a:avLst/>
          </a:prstGeom>
        </p:spPr>
      </p:pic>
      <p:pic>
        <p:nvPicPr>
          <p:cNvPr id="25" name="Picture 24">
            <a:extLst>
              <a:ext uri="{FF2B5EF4-FFF2-40B4-BE49-F238E27FC236}">
                <a16:creationId xmlns:a16="http://schemas.microsoft.com/office/drawing/2014/main" id="{65759D73-73FD-4835-9DB0-AD93911940DB}"/>
              </a:ext>
            </a:extLst>
          </p:cNvPr>
          <p:cNvPicPr>
            <a:picLocks noChangeAspect="1"/>
          </p:cNvPicPr>
          <p:nvPr/>
        </p:nvPicPr>
        <p:blipFill>
          <a:blip r:embed="rId11"/>
          <a:stretch>
            <a:fillRect/>
          </a:stretch>
        </p:blipFill>
        <p:spPr>
          <a:xfrm>
            <a:off x="6352129" y="3052877"/>
            <a:ext cx="1352739" cy="1095528"/>
          </a:xfrm>
          <a:prstGeom prst="rect">
            <a:avLst/>
          </a:prstGeom>
        </p:spPr>
      </p:pic>
      <p:pic>
        <p:nvPicPr>
          <p:cNvPr id="1026" name="Picture 2" descr="Naaran Brindt">
            <a:extLst>
              <a:ext uri="{FF2B5EF4-FFF2-40B4-BE49-F238E27FC236}">
                <a16:creationId xmlns:a16="http://schemas.microsoft.com/office/drawing/2014/main" id="{B3AA01B7-2545-429E-A36C-527026C604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7331" y="1919402"/>
            <a:ext cx="121920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mmo Steenhuis | Department of Biological and Environmental Engineering">
            <a:extLst>
              <a:ext uri="{FF2B5EF4-FFF2-40B4-BE49-F238E27FC236}">
                <a16:creationId xmlns:a16="http://schemas.microsoft.com/office/drawing/2014/main" id="{81B3ECD8-07B5-4679-BF07-7A0CA9724C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15517" y="1319361"/>
            <a:ext cx="1207355" cy="160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8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000"/>
                                        <p:tgtEl>
                                          <p:spTgt spid="1026"/>
                                        </p:tgtEl>
                                      </p:cBhvr>
                                    </p:animEffect>
                                    <p:anim calcmode="lin" valueType="num">
                                      <p:cBhvr>
                                        <p:cTn id="43" dur="1000" fill="hold"/>
                                        <p:tgtEl>
                                          <p:spTgt spid="1026"/>
                                        </p:tgtEl>
                                        <p:attrNameLst>
                                          <p:attrName>ppt_x</p:attrName>
                                        </p:attrNameLst>
                                      </p:cBhvr>
                                      <p:tavLst>
                                        <p:tav tm="0">
                                          <p:val>
                                            <p:strVal val="#ppt_x"/>
                                          </p:val>
                                        </p:tav>
                                        <p:tav tm="100000">
                                          <p:val>
                                            <p:strVal val="#ppt_x"/>
                                          </p:val>
                                        </p:tav>
                                      </p:tavLst>
                                    </p:anim>
                                    <p:anim calcmode="lin" valueType="num">
                                      <p:cBhvr>
                                        <p:cTn id="4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C9031C3-A87E-4B48-9425-5E5D1CA93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819" y="0"/>
            <a:ext cx="689518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00D823C-D1CB-4941-88C4-93291C61D3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6226055" cy="6858000"/>
          </a:xfrm>
          <a:prstGeom prst="rect">
            <a:avLst/>
          </a:prstGeom>
          <a:noFill/>
          <a:ln>
            <a:noFill/>
          </a:ln>
        </p:spPr>
      </p:pic>
      <p:sp>
        <p:nvSpPr>
          <p:cNvPr id="9" name="Curved Left Arrow 22">
            <a:extLst>
              <a:ext uri="{FF2B5EF4-FFF2-40B4-BE49-F238E27FC236}">
                <a16:creationId xmlns:a16="http://schemas.microsoft.com/office/drawing/2014/main" id="{2EF756CD-F396-44C7-8BBC-BCD9BFB2B74F}"/>
              </a:ext>
            </a:extLst>
          </p:cNvPr>
          <p:cNvSpPr/>
          <p:nvPr/>
        </p:nvSpPr>
        <p:spPr>
          <a:xfrm rot="4049294">
            <a:off x="4986568" y="2105890"/>
            <a:ext cx="1002966" cy="7013079"/>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47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F36A-4588-4E87-8D71-CEE6F9C0FFFA}"/>
              </a:ext>
            </a:extLst>
          </p:cNvPr>
          <p:cNvSpPr>
            <a:spLocks noGrp="1"/>
          </p:cNvSpPr>
          <p:nvPr>
            <p:ph type="title"/>
          </p:nvPr>
        </p:nvSpPr>
        <p:spPr>
          <a:xfrm>
            <a:off x="655320" y="365125"/>
            <a:ext cx="5120114" cy="1692794"/>
          </a:xfrm>
        </p:spPr>
        <p:txBody>
          <a:bodyPr>
            <a:normAutofit/>
          </a:bodyPr>
          <a:lstStyle/>
          <a:p>
            <a:r>
              <a:rPr lang="en-US" dirty="0"/>
              <a:t>Outline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1B7AF1-398E-466B-BD86-B1E26AF99922}"/>
              </a:ext>
            </a:extLst>
          </p:cNvPr>
          <p:cNvSpPr>
            <a:spLocks noGrp="1"/>
          </p:cNvSpPr>
          <p:nvPr>
            <p:ph idx="1"/>
          </p:nvPr>
        </p:nvSpPr>
        <p:spPr>
          <a:xfrm>
            <a:off x="655321" y="2575034"/>
            <a:ext cx="5120113" cy="3462228"/>
          </a:xfrm>
        </p:spPr>
        <p:txBody>
          <a:bodyPr>
            <a:normAutofit/>
          </a:bodyPr>
          <a:lstStyle/>
          <a:p>
            <a:pPr marL="514350" indent="-514350">
              <a:buAutoNum type="arabicPeriod"/>
            </a:pPr>
            <a:r>
              <a:rPr lang="en-US" sz="2400" dirty="0"/>
              <a:t>Site objectives and background (Pacenka)</a:t>
            </a:r>
          </a:p>
          <a:p>
            <a:pPr marL="514350" indent="-514350">
              <a:buAutoNum type="arabicPeriod"/>
            </a:pPr>
            <a:r>
              <a:rPr lang="en-US" sz="2400" dirty="0">
                <a:highlight>
                  <a:srgbClr val="00FF00"/>
                </a:highlight>
              </a:rPr>
              <a:t>Data collection </a:t>
            </a:r>
            <a:r>
              <a:rPr lang="en-US" sz="2400" dirty="0"/>
              <a:t>(Pacenka)</a:t>
            </a:r>
          </a:p>
          <a:p>
            <a:pPr marL="514350" indent="-514350">
              <a:buAutoNum type="arabicPeriod"/>
            </a:pPr>
            <a:r>
              <a:rPr lang="en-US" sz="2400" dirty="0"/>
              <a:t>Glyphosate in runoff (Emma)</a:t>
            </a:r>
          </a:p>
          <a:p>
            <a:pPr marL="514350" indent="-514350">
              <a:buAutoNum type="arabicPeriod"/>
            </a:pPr>
            <a:r>
              <a:rPr lang="en-US" sz="2400" dirty="0"/>
              <a:t>Chloride and conductance in runoff (Emma)</a:t>
            </a:r>
          </a:p>
          <a:p>
            <a:pPr marL="514350" indent="-514350">
              <a:buAutoNum type="arabicPeriod"/>
            </a:pPr>
            <a:r>
              <a:rPr lang="en-US" sz="2400" dirty="0"/>
              <a:t>Next (Pacenka)</a:t>
            </a:r>
          </a:p>
          <a:p>
            <a:pPr marL="0" indent="0">
              <a:buNone/>
            </a:pPr>
            <a:r>
              <a:rPr lang="en-US" sz="2400" dirty="0"/>
              <a:t>      Questions?</a:t>
            </a:r>
          </a:p>
        </p:txBody>
      </p:sp>
      <p:pic>
        <p:nvPicPr>
          <p:cNvPr id="5" name="Picture 4">
            <a:extLst>
              <a:ext uri="{FF2B5EF4-FFF2-40B4-BE49-F238E27FC236}">
                <a16:creationId xmlns:a16="http://schemas.microsoft.com/office/drawing/2014/main" id="{29643E29-4785-4B7E-88A8-A560198302DA}"/>
              </a:ext>
            </a:extLst>
          </p:cNvPr>
          <p:cNvPicPr>
            <a:picLocks noChangeAspect="1"/>
          </p:cNvPicPr>
          <p:nvPr/>
        </p:nvPicPr>
        <p:blipFill rotWithShape="1">
          <a:blip r:embed="rId2"/>
          <a:srcRect l="1595" r="73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998230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 name="Rectangle 3"/>
          <p:cNvSpPr/>
          <p:nvPr/>
        </p:nvSpPr>
        <p:spPr>
          <a:xfrm>
            <a:off x="4240163" y="1002886"/>
            <a:ext cx="2020529" cy="6194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Piezometer</a:t>
            </a:r>
          </a:p>
          <a:p>
            <a:pPr algn="ctr"/>
            <a:r>
              <a:rPr lang="en-US" dirty="0"/>
              <a:t>water levels (5-7)</a:t>
            </a:r>
          </a:p>
        </p:txBody>
      </p:sp>
      <p:sp>
        <p:nvSpPr>
          <p:cNvPr id="6" name="Rectangle 5"/>
          <p:cNvSpPr/>
          <p:nvPr/>
        </p:nvSpPr>
        <p:spPr>
          <a:xfrm>
            <a:off x="8962101" y="1002886"/>
            <a:ext cx="2020529" cy="6194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Onsite meteorology</a:t>
            </a:r>
          </a:p>
        </p:txBody>
      </p:sp>
      <p:sp>
        <p:nvSpPr>
          <p:cNvPr id="7" name="Rectangle 6"/>
          <p:cNvSpPr/>
          <p:nvPr/>
        </p:nvSpPr>
        <p:spPr>
          <a:xfrm>
            <a:off x="1238865" y="1009033"/>
            <a:ext cx="2639961" cy="6194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Water level behind</a:t>
            </a:r>
          </a:p>
          <a:p>
            <a:pPr algn="ctr"/>
            <a:r>
              <a:rPr lang="en-US" dirty="0"/>
              <a:t>weir to compute outflow</a:t>
            </a:r>
          </a:p>
        </p:txBody>
      </p:sp>
      <p:sp>
        <p:nvSpPr>
          <p:cNvPr id="8" name="Rectangle 7"/>
          <p:cNvSpPr/>
          <p:nvPr/>
        </p:nvSpPr>
        <p:spPr>
          <a:xfrm>
            <a:off x="6590070" y="1002886"/>
            <a:ext cx="2020529" cy="6194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Paired soil moisture sensors (0-3)</a:t>
            </a:r>
          </a:p>
        </p:txBody>
      </p:sp>
      <p:sp>
        <p:nvSpPr>
          <p:cNvPr id="10" name="Rectangle 9"/>
          <p:cNvSpPr/>
          <p:nvPr/>
        </p:nvSpPr>
        <p:spPr>
          <a:xfrm>
            <a:off x="3006530" y="2088123"/>
            <a:ext cx="1091381" cy="42770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Logger</a:t>
            </a:r>
          </a:p>
        </p:txBody>
      </p:sp>
      <p:sp>
        <p:nvSpPr>
          <p:cNvPr id="11" name="Rectangle 10"/>
          <p:cNvSpPr/>
          <p:nvPr/>
        </p:nvSpPr>
        <p:spPr>
          <a:xfrm>
            <a:off x="5716757" y="2088122"/>
            <a:ext cx="1007596" cy="58411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Loggers (4-6)</a:t>
            </a:r>
          </a:p>
        </p:txBody>
      </p:sp>
      <p:sp>
        <p:nvSpPr>
          <p:cNvPr id="12" name="Rectangle 11"/>
          <p:cNvSpPr/>
          <p:nvPr/>
        </p:nvSpPr>
        <p:spPr>
          <a:xfrm>
            <a:off x="8142336" y="4391987"/>
            <a:ext cx="1361768" cy="82836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 hoc</a:t>
            </a:r>
          </a:p>
          <a:p>
            <a:pPr algn="ctr"/>
            <a:r>
              <a:rPr lang="en-US" dirty="0"/>
              <a:t>cumulative database</a:t>
            </a:r>
          </a:p>
        </p:txBody>
      </p:sp>
      <p:sp>
        <p:nvSpPr>
          <p:cNvPr id="14" name="Rectangle 13"/>
          <p:cNvSpPr/>
          <p:nvPr/>
        </p:nvSpPr>
        <p:spPr>
          <a:xfrm>
            <a:off x="8425234" y="2091807"/>
            <a:ext cx="1413467" cy="58043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Loggers </a:t>
            </a:r>
          </a:p>
          <a:p>
            <a:pPr algn="ctr"/>
            <a:r>
              <a:rPr lang="en-US" dirty="0"/>
              <a:t>(0-3)</a:t>
            </a:r>
          </a:p>
        </p:txBody>
      </p:sp>
      <p:cxnSp>
        <p:nvCxnSpPr>
          <p:cNvPr id="16" name="Straight Arrow Connector 15"/>
          <p:cNvCxnSpPr>
            <a:stCxn id="7" idx="2"/>
            <a:endCxn id="10" idx="0"/>
          </p:cNvCxnSpPr>
          <p:nvPr/>
        </p:nvCxnSpPr>
        <p:spPr>
          <a:xfrm>
            <a:off x="2558846" y="1628465"/>
            <a:ext cx="993375" cy="459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4" idx="2"/>
            <a:endCxn id="11" idx="0"/>
          </p:cNvCxnSpPr>
          <p:nvPr/>
        </p:nvCxnSpPr>
        <p:spPr>
          <a:xfrm>
            <a:off x="5250428" y="1622318"/>
            <a:ext cx="970127" cy="465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8" idx="2"/>
            <a:endCxn id="14" idx="0"/>
          </p:cNvCxnSpPr>
          <p:nvPr/>
        </p:nvCxnSpPr>
        <p:spPr>
          <a:xfrm>
            <a:off x="7600335" y="1622318"/>
            <a:ext cx="1531633" cy="469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6" idx="2"/>
            <a:endCxn id="14" idx="0"/>
          </p:cNvCxnSpPr>
          <p:nvPr/>
        </p:nvCxnSpPr>
        <p:spPr>
          <a:xfrm flipH="1">
            <a:off x="9131968" y="1622318"/>
            <a:ext cx="840398" cy="469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714575" y="2919569"/>
            <a:ext cx="2626442" cy="879983"/>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Manual laptop downloads USB</a:t>
            </a:r>
          </a:p>
          <a:p>
            <a:pPr algn="ctr"/>
            <a:r>
              <a:rPr lang="en-US" b="1" i="1" dirty="0"/>
              <a:t>(1-6 month lag)</a:t>
            </a:r>
          </a:p>
        </p:txBody>
      </p:sp>
      <p:cxnSp>
        <p:nvCxnSpPr>
          <p:cNvPr id="25" name="Straight Arrow Connector 24"/>
          <p:cNvCxnSpPr>
            <a:stCxn id="10" idx="2"/>
            <a:endCxn id="23" idx="2"/>
          </p:cNvCxnSpPr>
          <p:nvPr/>
        </p:nvCxnSpPr>
        <p:spPr>
          <a:xfrm>
            <a:off x="3552221" y="2515827"/>
            <a:ext cx="1162354" cy="8437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14" idx="2"/>
            <a:endCxn id="23" idx="6"/>
          </p:cNvCxnSpPr>
          <p:nvPr/>
        </p:nvCxnSpPr>
        <p:spPr>
          <a:xfrm flipH="1">
            <a:off x="7341017" y="2672240"/>
            <a:ext cx="1790951" cy="687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11" idx="2"/>
            <a:endCxn id="23" idx="0"/>
          </p:cNvCxnSpPr>
          <p:nvPr/>
        </p:nvCxnSpPr>
        <p:spPr>
          <a:xfrm flipH="1">
            <a:off x="6027796" y="2672241"/>
            <a:ext cx="192759" cy="24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4552957" y="4336039"/>
            <a:ext cx="2949678" cy="93037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Cross-checking</a:t>
            </a:r>
          </a:p>
          <a:p>
            <a:pPr algn="ctr"/>
            <a:r>
              <a:rPr lang="en-US" b="1" i="1" dirty="0"/>
              <a:t>(6-12 month lag)</a:t>
            </a:r>
          </a:p>
        </p:txBody>
      </p:sp>
      <p:cxnSp>
        <p:nvCxnSpPr>
          <p:cNvPr id="53" name="Straight Arrow Connector 52"/>
          <p:cNvCxnSpPr/>
          <p:nvPr/>
        </p:nvCxnSpPr>
        <p:spPr>
          <a:xfrm>
            <a:off x="6027796" y="3799552"/>
            <a:ext cx="1" cy="5137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3" idx="6"/>
            <a:endCxn id="12" idx="1"/>
          </p:cNvCxnSpPr>
          <p:nvPr/>
        </p:nvCxnSpPr>
        <p:spPr>
          <a:xfrm>
            <a:off x="7502635" y="4801228"/>
            <a:ext cx="639701" cy="4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8610599" y="5796111"/>
            <a:ext cx="3175209" cy="73930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Annual and event hydrological modeling</a:t>
            </a:r>
          </a:p>
        </p:txBody>
      </p:sp>
      <p:sp>
        <p:nvSpPr>
          <p:cNvPr id="71" name="Rectangle 70"/>
          <p:cNvSpPr/>
          <p:nvPr/>
        </p:nvSpPr>
        <p:spPr>
          <a:xfrm>
            <a:off x="1300627" y="3018505"/>
            <a:ext cx="2300139" cy="68211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Cornell and amateur weather stations</a:t>
            </a:r>
          </a:p>
        </p:txBody>
      </p:sp>
      <p:cxnSp>
        <p:nvCxnSpPr>
          <p:cNvPr id="73" name="Straight Arrow Connector 72"/>
          <p:cNvCxnSpPr>
            <a:stCxn id="71" idx="2"/>
            <a:endCxn id="79" idx="0"/>
          </p:cNvCxnSpPr>
          <p:nvPr/>
        </p:nvCxnSpPr>
        <p:spPr>
          <a:xfrm>
            <a:off x="2450697" y="3700615"/>
            <a:ext cx="653838" cy="686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6528" y="188875"/>
            <a:ext cx="10694402" cy="523220"/>
          </a:xfrm>
          <a:prstGeom prst="rect">
            <a:avLst/>
          </a:prstGeom>
          <a:noFill/>
        </p:spPr>
        <p:txBody>
          <a:bodyPr wrap="none" rtlCol="0">
            <a:spAutoFit/>
          </a:bodyPr>
          <a:lstStyle/>
          <a:p>
            <a:r>
              <a:rPr lang="en-US" sz="2800" dirty="0"/>
              <a:t>Now: measurement with decentralized and internet logging technology</a:t>
            </a:r>
          </a:p>
        </p:txBody>
      </p:sp>
      <p:sp>
        <p:nvSpPr>
          <p:cNvPr id="79" name="Oval 78"/>
          <p:cNvSpPr/>
          <p:nvPr/>
        </p:nvSpPr>
        <p:spPr>
          <a:xfrm>
            <a:off x="2198121" y="4387045"/>
            <a:ext cx="1812827" cy="828364"/>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Web downloads &amp; scrapes</a:t>
            </a:r>
          </a:p>
        </p:txBody>
      </p:sp>
      <p:cxnSp>
        <p:nvCxnSpPr>
          <p:cNvPr id="85" name="Straight Arrow Connector 84"/>
          <p:cNvCxnSpPr>
            <a:stCxn id="79" idx="6"/>
            <a:endCxn id="33" idx="2"/>
          </p:cNvCxnSpPr>
          <p:nvPr/>
        </p:nvCxnSpPr>
        <p:spPr>
          <a:xfrm>
            <a:off x="4010948" y="4801227"/>
            <a:ext cx="5420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cxnSpLocks/>
            <a:stCxn id="12" idx="2"/>
            <a:endCxn id="68" idx="0"/>
          </p:cNvCxnSpPr>
          <p:nvPr/>
        </p:nvCxnSpPr>
        <p:spPr>
          <a:xfrm>
            <a:off x="8823220" y="5220351"/>
            <a:ext cx="1374984" cy="57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8EE0EA5-5795-4F7A-826C-BE5F7A5D6440}"/>
              </a:ext>
            </a:extLst>
          </p:cNvPr>
          <p:cNvSpPr/>
          <p:nvPr/>
        </p:nvSpPr>
        <p:spPr>
          <a:xfrm>
            <a:off x="1267292" y="2071829"/>
            <a:ext cx="1010264" cy="584120"/>
          </a:xfrm>
          <a:prstGeom prst="roundRect">
            <a:avLst/>
          </a:prstGeom>
          <a:solidFill>
            <a:schemeClr val="accent4">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Live Internet</a:t>
            </a:r>
          </a:p>
        </p:txBody>
      </p:sp>
      <p:sp>
        <p:nvSpPr>
          <p:cNvPr id="13" name="Rectangle: Rounded Corners 12">
            <a:extLst>
              <a:ext uri="{FF2B5EF4-FFF2-40B4-BE49-F238E27FC236}">
                <a16:creationId xmlns:a16="http://schemas.microsoft.com/office/drawing/2014/main" id="{58679DB3-A886-49B9-88DD-728A89B22D1B}"/>
              </a:ext>
            </a:extLst>
          </p:cNvPr>
          <p:cNvSpPr/>
          <p:nvPr/>
        </p:nvSpPr>
        <p:spPr>
          <a:xfrm>
            <a:off x="9963265" y="2051400"/>
            <a:ext cx="1010264" cy="584120"/>
          </a:xfrm>
          <a:prstGeom prst="roundRect">
            <a:avLst/>
          </a:prstGeom>
          <a:solidFill>
            <a:schemeClr val="accent4">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Live Internet</a:t>
            </a:r>
          </a:p>
        </p:txBody>
      </p:sp>
      <p:sp>
        <p:nvSpPr>
          <p:cNvPr id="15" name="Rectangle: Rounded Corners 14">
            <a:extLst>
              <a:ext uri="{FF2B5EF4-FFF2-40B4-BE49-F238E27FC236}">
                <a16:creationId xmlns:a16="http://schemas.microsoft.com/office/drawing/2014/main" id="{B0508226-847D-4C0A-92C2-8C44186B1923}"/>
              </a:ext>
            </a:extLst>
          </p:cNvPr>
          <p:cNvSpPr/>
          <p:nvPr/>
        </p:nvSpPr>
        <p:spPr>
          <a:xfrm>
            <a:off x="4237691" y="2091022"/>
            <a:ext cx="1370380" cy="584120"/>
          </a:xfrm>
          <a:prstGeom prst="roundRect">
            <a:avLst/>
          </a:prstGeom>
          <a:solidFill>
            <a:schemeClr val="accent4">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Live Internet (1)</a:t>
            </a:r>
          </a:p>
        </p:txBody>
      </p:sp>
      <p:sp>
        <p:nvSpPr>
          <p:cNvPr id="39" name="Rectangle: Rounded Corners 38">
            <a:extLst>
              <a:ext uri="{FF2B5EF4-FFF2-40B4-BE49-F238E27FC236}">
                <a16:creationId xmlns:a16="http://schemas.microsoft.com/office/drawing/2014/main" id="{757566FA-170A-428E-B182-1388BF39C799}"/>
              </a:ext>
            </a:extLst>
          </p:cNvPr>
          <p:cNvSpPr/>
          <p:nvPr/>
        </p:nvSpPr>
        <p:spPr>
          <a:xfrm>
            <a:off x="6987852" y="2067992"/>
            <a:ext cx="1285618" cy="584120"/>
          </a:xfrm>
          <a:prstGeom prst="roundRect">
            <a:avLst/>
          </a:prstGeom>
          <a:solidFill>
            <a:schemeClr val="accent4">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Future Live Internet</a:t>
            </a:r>
          </a:p>
        </p:txBody>
      </p:sp>
      <p:cxnSp>
        <p:nvCxnSpPr>
          <p:cNvPr id="49" name="Straight Arrow Connector 48">
            <a:extLst>
              <a:ext uri="{FF2B5EF4-FFF2-40B4-BE49-F238E27FC236}">
                <a16:creationId xmlns:a16="http://schemas.microsoft.com/office/drawing/2014/main" id="{A8AF3E4B-1EA2-46A0-A550-1F4EC6827F93}"/>
              </a:ext>
            </a:extLst>
          </p:cNvPr>
          <p:cNvCxnSpPr>
            <a:stCxn id="6" idx="2"/>
            <a:endCxn id="13" idx="0"/>
          </p:cNvCxnSpPr>
          <p:nvPr/>
        </p:nvCxnSpPr>
        <p:spPr>
          <a:xfrm>
            <a:off x="9972366" y="1622318"/>
            <a:ext cx="496031" cy="429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4482BE2-93C1-4230-A26F-389D9D14A244}"/>
              </a:ext>
            </a:extLst>
          </p:cNvPr>
          <p:cNvCxnSpPr>
            <a:stCxn id="8" idx="2"/>
            <a:endCxn id="39" idx="0"/>
          </p:cNvCxnSpPr>
          <p:nvPr/>
        </p:nvCxnSpPr>
        <p:spPr>
          <a:xfrm>
            <a:off x="7600335" y="1622318"/>
            <a:ext cx="30326" cy="445674"/>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F9DD0A38-2884-4116-A756-80CA1603601C}"/>
              </a:ext>
            </a:extLst>
          </p:cNvPr>
          <p:cNvCxnSpPr>
            <a:stCxn id="4" idx="2"/>
            <a:endCxn id="15" idx="0"/>
          </p:cNvCxnSpPr>
          <p:nvPr/>
        </p:nvCxnSpPr>
        <p:spPr>
          <a:xfrm flipH="1">
            <a:off x="4922881" y="1622318"/>
            <a:ext cx="327547" cy="468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8188828-FF32-46E8-AA20-E22334A43DD7}"/>
              </a:ext>
            </a:extLst>
          </p:cNvPr>
          <p:cNvCxnSpPr>
            <a:stCxn id="13" idx="2"/>
            <a:endCxn id="33" idx="7"/>
          </p:cNvCxnSpPr>
          <p:nvPr/>
        </p:nvCxnSpPr>
        <p:spPr>
          <a:xfrm flipH="1">
            <a:off x="7070665" y="2635520"/>
            <a:ext cx="3397732" cy="1836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741173A-BAF8-4686-85E5-C0B58562E47D}"/>
              </a:ext>
            </a:extLst>
          </p:cNvPr>
          <p:cNvCxnSpPr>
            <a:stCxn id="7" idx="2"/>
            <a:endCxn id="5" idx="0"/>
          </p:cNvCxnSpPr>
          <p:nvPr/>
        </p:nvCxnSpPr>
        <p:spPr>
          <a:xfrm flipH="1">
            <a:off x="1772424" y="1628465"/>
            <a:ext cx="786422" cy="4433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FB178DB2-D164-4508-9779-64BB3FE87540}"/>
              </a:ext>
            </a:extLst>
          </p:cNvPr>
          <p:cNvSpPr/>
          <p:nvPr/>
        </p:nvSpPr>
        <p:spPr>
          <a:xfrm>
            <a:off x="4928493" y="5821114"/>
            <a:ext cx="3175209" cy="739302"/>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Glyphosate escape loading</a:t>
            </a:r>
          </a:p>
        </p:txBody>
      </p:sp>
      <p:cxnSp>
        <p:nvCxnSpPr>
          <p:cNvPr id="64" name="Straight Arrow Connector 63">
            <a:extLst>
              <a:ext uri="{FF2B5EF4-FFF2-40B4-BE49-F238E27FC236}">
                <a16:creationId xmlns:a16="http://schemas.microsoft.com/office/drawing/2014/main" id="{763E14CB-CCFB-40D1-A63C-2A47CCAEED9C}"/>
              </a:ext>
            </a:extLst>
          </p:cNvPr>
          <p:cNvCxnSpPr>
            <a:cxnSpLocks/>
            <a:stCxn id="12" idx="2"/>
            <a:endCxn id="62" idx="0"/>
          </p:cNvCxnSpPr>
          <p:nvPr/>
        </p:nvCxnSpPr>
        <p:spPr>
          <a:xfrm flipH="1">
            <a:off x="6516098" y="5220351"/>
            <a:ext cx="2307122" cy="600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41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DFEC-070E-4772-9B1D-27C75C738B3F}"/>
              </a:ext>
            </a:extLst>
          </p:cNvPr>
          <p:cNvSpPr>
            <a:spLocks noGrp="1"/>
          </p:cNvSpPr>
          <p:nvPr>
            <p:ph type="title"/>
          </p:nvPr>
        </p:nvSpPr>
        <p:spPr/>
        <p:txBody>
          <a:bodyPr/>
          <a:lstStyle/>
          <a:p>
            <a:r>
              <a:rPr lang="en-US" dirty="0"/>
              <a:t>Example timing of </a:t>
            </a:r>
            <a:r>
              <a:rPr lang="en-US" dirty="0" err="1"/>
              <a:t>autosampling</a:t>
            </a:r>
            <a:r>
              <a:rPr lang="en-US" dirty="0"/>
              <a:t>, 2018</a:t>
            </a:r>
          </a:p>
        </p:txBody>
      </p:sp>
      <p:pic>
        <p:nvPicPr>
          <p:cNvPr id="6" name="Picture 5">
            <a:extLst>
              <a:ext uri="{FF2B5EF4-FFF2-40B4-BE49-F238E27FC236}">
                <a16:creationId xmlns:a16="http://schemas.microsoft.com/office/drawing/2014/main" id="{45C3E8B8-E19F-44F5-A689-401171A24480}"/>
              </a:ext>
            </a:extLst>
          </p:cNvPr>
          <p:cNvPicPr>
            <a:picLocks noChangeAspect="1"/>
          </p:cNvPicPr>
          <p:nvPr/>
        </p:nvPicPr>
        <p:blipFill>
          <a:blip r:embed="rId3"/>
          <a:stretch>
            <a:fillRect/>
          </a:stretch>
        </p:blipFill>
        <p:spPr>
          <a:xfrm>
            <a:off x="903326" y="1690688"/>
            <a:ext cx="10385347" cy="4658780"/>
          </a:xfrm>
          <a:prstGeom prst="rect">
            <a:avLst/>
          </a:prstGeom>
        </p:spPr>
      </p:pic>
      <p:sp>
        <p:nvSpPr>
          <p:cNvPr id="3" name="TextBox 2"/>
          <p:cNvSpPr txBox="1"/>
          <p:nvPr/>
        </p:nvSpPr>
        <p:spPr>
          <a:xfrm>
            <a:off x="4991087" y="4739149"/>
            <a:ext cx="1376516" cy="584775"/>
          </a:xfrm>
          <a:prstGeom prst="rect">
            <a:avLst/>
          </a:prstGeom>
          <a:noFill/>
        </p:spPr>
        <p:txBody>
          <a:bodyPr wrap="square" rtlCol="0">
            <a:spAutoFit/>
          </a:bodyPr>
          <a:lstStyle/>
          <a:p>
            <a:r>
              <a:rPr lang="en-US" sz="1600" dirty="0" err="1"/>
              <a:t>Freese</a:t>
            </a:r>
            <a:r>
              <a:rPr lang="en-US" sz="1600" dirty="0"/>
              <a:t> GMO sprayed 6/21</a:t>
            </a:r>
          </a:p>
        </p:txBody>
      </p:sp>
      <p:cxnSp>
        <p:nvCxnSpPr>
          <p:cNvPr id="5" name="Straight Arrow Connector 4"/>
          <p:cNvCxnSpPr>
            <a:stCxn id="3" idx="1"/>
          </p:cNvCxnSpPr>
          <p:nvPr/>
        </p:nvCxnSpPr>
        <p:spPr>
          <a:xfrm flipH="1">
            <a:off x="4925961" y="5031537"/>
            <a:ext cx="65126" cy="651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911565" y="3269470"/>
            <a:ext cx="1376516" cy="584775"/>
          </a:xfrm>
          <a:prstGeom prst="rect">
            <a:avLst/>
          </a:prstGeom>
          <a:noFill/>
        </p:spPr>
        <p:txBody>
          <a:bodyPr wrap="square" rtlCol="0">
            <a:spAutoFit/>
          </a:bodyPr>
          <a:lstStyle/>
          <a:p>
            <a:r>
              <a:rPr lang="en-US" sz="1600" dirty="0"/>
              <a:t>CRC sprayed 4/23</a:t>
            </a:r>
          </a:p>
        </p:txBody>
      </p:sp>
      <p:cxnSp>
        <p:nvCxnSpPr>
          <p:cNvPr id="10" name="Straight Arrow Connector 9"/>
          <p:cNvCxnSpPr>
            <a:stCxn id="8" idx="1"/>
          </p:cNvCxnSpPr>
          <p:nvPr/>
        </p:nvCxnSpPr>
        <p:spPr>
          <a:xfrm flipH="1">
            <a:off x="2635045" y="3561858"/>
            <a:ext cx="276520" cy="1177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718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3951</TotalTime>
  <Words>2702</Words>
  <Application>Microsoft Office PowerPoint</Application>
  <PresentationFormat>Widescreen</PresentationFormat>
  <Paragraphs>238</Paragraphs>
  <Slides>26</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Calibri Light</vt:lpstr>
      <vt:lpstr>Office Theme</vt:lpstr>
      <vt:lpstr>1_Office Theme</vt:lpstr>
      <vt:lpstr>Runoff quality and other side effects of an experimental biofuel grass site on economically marginal land</vt:lpstr>
      <vt:lpstr>Outline</vt:lpstr>
      <vt:lpstr>Outline</vt:lpstr>
      <vt:lpstr>Glyphosate research sites 2020</vt:lpstr>
      <vt:lpstr>Eclectic research on abandoned farmland …</vt:lpstr>
      <vt:lpstr>PowerPoint Presentation</vt:lpstr>
      <vt:lpstr>Outline</vt:lpstr>
      <vt:lpstr>PowerPoint Presentation</vt:lpstr>
      <vt:lpstr>Example timing of autosampling, 2018</vt:lpstr>
      <vt:lpstr>PowerPoint Presentation</vt:lpstr>
      <vt:lpstr>Outline</vt:lpstr>
      <vt:lpstr>Previous Findings</vt:lpstr>
      <vt:lpstr>2015-2017 results indicate correlation between antecedent moisture and efflux</vt:lpstr>
      <vt:lpstr>But 2018-2020 results complicate that picture</vt:lpstr>
      <vt:lpstr>New Task: Improve our hydrological understanding of the site in order to determine mechanism of glyphosate loss</vt:lpstr>
      <vt:lpstr>Outline</vt:lpstr>
      <vt:lpstr>Chloride is introduced to watershed as point source from de-icer salt</vt:lpstr>
      <vt:lpstr>1. Conductance (and chloride) is diluted during storms</vt:lpstr>
      <vt:lpstr>2. Chloride fluctuates during low flow as flow paths dry out</vt:lpstr>
      <vt:lpstr>3. Glyphosate conc. increases during storms</vt:lpstr>
      <vt:lpstr>PowerPoint Presentation</vt:lpstr>
      <vt:lpstr>Takeaway: Monitoring chloride and conductance is an easy and cheap way to improve hydrological understanding of the site </vt:lpstr>
      <vt:lpstr>Conductance can  be measured continuously in field, maybe ...</vt:lpstr>
      <vt:lpstr>Outline</vt:lpstr>
      <vt:lpstr>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Runoff quality and hydrology of an experimental biofuel grass site on economically marginal land</dc:title>
  <dc:creator>Steve Pacenka</dc:creator>
  <cp:lastModifiedBy>Steve Pacenka</cp:lastModifiedBy>
  <cp:revision>67</cp:revision>
  <dcterms:created xsi:type="dcterms:W3CDTF">2020-10-18T18:05:33Z</dcterms:created>
  <dcterms:modified xsi:type="dcterms:W3CDTF">2020-11-11T14:17:42Z</dcterms:modified>
</cp:coreProperties>
</file>